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6" r:id="rId14"/>
    <p:sldId id="269" r:id="rId15"/>
    <p:sldId id="270" r:id="rId16"/>
    <p:sldId id="272" r:id="rId17"/>
    <p:sldId id="273" r:id="rId18"/>
    <p:sldId id="274" r:id="rId19"/>
    <p:sldId id="275" r:id="rId20"/>
    <p:sldId id="276" r:id="rId21"/>
    <p:sldId id="271" r:id="rId22"/>
    <p:sldId id="277" r:id="rId23"/>
    <p:sldId id="278" r:id="rId24"/>
    <p:sldId id="279" r:id="rId25"/>
    <p:sldId id="280" r:id="rId26"/>
    <p:sldId id="281" r:id="rId27"/>
  </p:sldIdLst>
  <p:sldSz cx="18288000" cy="10287000"/>
  <p:notesSz cx="6858000" cy="9144000"/>
  <p:embeddedFontLst>
    <p:embeddedFont>
      <p:font typeface="Open Sans" panose="020B0606030504020204" pitchFamily="34" charset="0"/>
      <p:regular r:id="rId28"/>
    </p:embeddedFont>
    <p:embeddedFont>
      <p:font typeface="Open Sans Bold" panose="020B0604020202020204" charset="0"/>
      <p:regular r:id="rId29"/>
    </p:embeddedFont>
    <p:embeddedFont>
      <p:font typeface="Poppins" panose="00000500000000000000" pitchFamily="2" charset="0"/>
      <p:regular r:id="rId30"/>
    </p:embeddedFont>
    <p:embeddedFont>
      <p:font typeface="Press Start 2P"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sv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18.sv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svg"/><Relationship Id="rId3" Type="http://schemas.openxmlformats.org/officeDocument/2006/relationships/image" Target="../media/image40.svg"/><Relationship Id="rId7" Type="http://schemas.openxmlformats.org/officeDocument/2006/relationships/image" Target="../media/image42.svg"/><Relationship Id="rId12"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44.sv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svg"/><Relationship Id="rId7" Type="http://schemas.openxmlformats.org/officeDocument/2006/relationships/image" Target="../media/image4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6.svg"/><Relationship Id="rId3" Type="http://schemas.openxmlformats.org/officeDocument/2006/relationships/image" Target="../media/image14.svg"/><Relationship Id="rId7" Type="http://schemas.openxmlformats.org/officeDocument/2006/relationships/image" Target="../media/image16.svg"/><Relationship Id="rId12"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8.sv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6.sv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svg"/><Relationship Id="rId3" Type="http://schemas.openxmlformats.org/officeDocument/2006/relationships/image" Target="../media/image40.svg"/><Relationship Id="rId7" Type="http://schemas.openxmlformats.org/officeDocument/2006/relationships/image" Target="../media/image42.svg"/><Relationship Id="rId12"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44.sv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6.sv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6.svg"/><Relationship Id="rId3" Type="http://schemas.openxmlformats.org/officeDocument/2006/relationships/image" Target="../media/image66.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8.svg"/><Relationship Id="rId10"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image" Target="../media/image68.svg"/><Relationship Id="rId14"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3" Type="http://schemas.openxmlformats.org/officeDocument/2006/relationships/image" Target="../media/image66.svg"/><Relationship Id="rId7" Type="http://schemas.openxmlformats.org/officeDocument/2006/relationships/image" Target="../media/image71.svg"/><Relationship Id="rId12" Type="http://schemas.openxmlformats.org/officeDocument/2006/relationships/image" Target="../media/image7.png"/><Relationship Id="rId17" Type="http://schemas.openxmlformats.org/officeDocument/2006/relationships/image" Target="../media/image73.svg"/><Relationship Id="rId2" Type="http://schemas.openxmlformats.org/officeDocument/2006/relationships/image" Target="../media/image65.png"/><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6.svg"/><Relationship Id="rId5" Type="http://schemas.openxmlformats.org/officeDocument/2006/relationships/image" Target="../media/image68.svg"/><Relationship Id="rId15" Type="http://schemas.openxmlformats.org/officeDocument/2006/relationships/image" Target="../media/image48.svg"/><Relationship Id="rId10" Type="http://schemas.openxmlformats.org/officeDocument/2006/relationships/image" Target="../media/image5.png"/><Relationship Id="rId4" Type="http://schemas.openxmlformats.org/officeDocument/2006/relationships/image" Target="../media/image67.png"/><Relationship Id="rId9" Type="http://schemas.openxmlformats.org/officeDocument/2006/relationships/image" Target="../media/image4.svg"/><Relationship Id="rId1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8.svg"/><Relationship Id="rId7"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5.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4.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7825154" y="1028700"/>
            <a:ext cx="2637692" cy="2057400"/>
          </a:xfrm>
          <a:custGeom>
            <a:avLst/>
            <a:gdLst/>
            <a:ahLst/>
            <a:cxnLst/>
            <a:rect l="l" t="t" r="r" b="b"/>
            <a:pathLst>
              <a:path w="2637692" h="2057400">
                <a:moveTo>
                  <a:pt x="0" y="0"/>
                </a:moveTo>
                <a:lnTo>
                  <a:pt x="2637692" y="0"/>
                </a:lnTo>
                <a:lnTo>
                  <a:pt x="26376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809750" y="941191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486400" y="9416995"/>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2782550" y="9383335"/>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58278" y="4731574"/>
            <a:ext cx="2359993" cy="823852"/>
          </a:xfrm>
          <a:custGeom>
            <a:avLst/>
            <a:gdLst/>
            <a:ahLst/>
            <a:cxnLst/>
            <a:rect l="l" t="t" r="r" b="b"/>
            <a:pathLst>
              <a:path w="2359993" h="823852">
                <a:moveTo>
                  <a:pt x="0" y="0"/>
                </a:moveTo>
                <a:lnTo>
                  <a:pt x="2359994" y="0"/>
                </a:lnTo>
                <a:lnTo>
                  <a:pt x="2359994" y="823852"/>
                </a:lnTo>
                <a:lnTo>
                  <a:pt x="0" y="8238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flipH="1">
            <a:off x="15640313" y="4915876"/>
            <a:ext cx="2359993" cy="823852"/>
          </a:xfrm>
          <a:custGeom>
            <a:avLst/>
            <a:gdLst/>
            <a:ahLst/>
            <a:cxnLst/>
            <a:rect l="l" t="t" r="r" b="b"/>
            <a:pathLst>
              <a:path w="2359993" h="823852">
                <a:moveTo>
                  <a:pt x="2359993" y="0"/>
                </a:moveTo>
                <a:lnTo>
                  <a:pt x="0" y="0"/>
                </a:lnTo>
                <a:lnTo>
                  <a:pt x="0" y="823852"/>
                </a:lnTo>
                <a:lnTo>
                  <a:pt x="2359993" y="823852"/>
                </a:lnTo>
                <a:lnTo>
                  <a:pt x="235999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2231961" y="1744477"/>
            <a:ext cx="3512396" cy="625845"/>
          </a:xfrm>
          <a:custGeom>
            <a:avLst/>
            <a:gdLst/>
            <a:ahLst/>
            <a:cxnLst/>
            <a:rect l="l" t="t" r="r" b="b"/>
            <a:pathLst>
              <a:path w="3512396" h="625845">
                <a:moveTo>
                  <a:pt x="0" y="0"/>
                </a:moveTo>
                <a:lnTo>
                  <a:pt x="3512396" y="0"/>
                </a:lnTo>
                <a:lnTo>
                  <a:pt x="3512396" y="625846"/>
                </a:lnTo>
                <a:lnTo>
                  <a:pt x="0" y="6258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flipH="1">
            <a:off x="12524794" y="1841183"/>
            <a:ext cx="3512396" cy="625845"/>
          </a:xfrm>
          <a:custGeom>
            <a:avLst/>
            <a:gdLst/>
            <a:ahLst/>
            <a:cxnLst/>
            <a:rect l="l" t="t" r="r" b="b"/>
            <a:pathLst>
              <a:path w="3512396" h="625845">
                <a:moveTo>
                  <a:pt x="3512396" y="0"/>
                </a:moveTo>
                <a:lnTo>
                  <a:pt x="0" y="0"/>
                </a:lnTo>
                <a:lnTo>
                  <a:pt x="0" y="625845"/>
                </a:lnTo>
                <a:lnTo>
                  <a:pt x="3512396" y="625845"/>
                </a:lnTo>
                <a:lnTo>
                  <a:pt x="351239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6037190" y="-96705"/>
            <a:ext cx="2250810" cy="2250810"/>
          </a:xfrm>
          <a:custGeom>
            <a:avLst/>
            <a:gdLst/>
            <a:ahLst/>
            <a:cxnLst/>
            <a:rect l="l" t="t" r="r" b="b"/>
            <a:pathLst>
              <a:path w="2250810" h="2250810">
                <a:moveTo>
                  <a:pt x="0" y="0"/>
                </a:moveTo>
                <a:lnTo>
                  <a:pt x="2250810" y="0"/>
                </a:lnTo>
                <a:lnTo>
                  <a:pt x="2250810" y="2250810"/>
                </a:lnTo>
                <a:lnTo>
                  <a:pt x="0" y="2250810"/>
                </a:lnTo>
                <a:lnTo>
                  <a:pt x="0" y="0"/>
                </a:lnTo>
                <a:close/>
              </a:path>
            </a:pathLst>
          </a:custGeom>
          <a:blipFill>
            <a:blip r:embed="rId10"/>
            <a:stretch>
              <a:fillRect/>
            </a:stretch>
          </a:blipFill>
        </p:spPr>
        <p:txBody>
          <a:bodyPr/>
          <a:lstStyle/>
          <a:p>
            <a:endParaRPr lang="en-US"/>
          </a:p>
        </p:txBody>
      </p:sp>
      <p:sp>
        <p:nvSpPr>
          <p:cNvPr id="11" name="Freeform 11"/>
          <p:cNvSpPr/>
          <p:nvPr/>
        </p:nvSpPr>
        <p:spPr>
          <a:xfrm>
            <a:off x="45925" y="0"/>
            <a:ext cx="1965549" cy="1965549"/>
          </a:xfrm>
          <a:custGeom>
            <a:avLst/>
            <a:gdLst/>
            <a:ahLst/>
            <a:cxnLst/>
            <a:rect l="l" t="t" r="r" b="b"/>
            <a:pathLst>
              <a:path w="1965549" h="1965549">
                <a:moveTo>
                  <a:pt x="0" y="0"/>
                </a:moveTo>
                <a:lnTo>
                  <a:pt x="1965550" y="0"/>
                </a:lnTo>
                <a:lnTo>
                  <a:pt x="1965550" y="1965549"/>
                </a:lnTo>
                <a:lnTo>
                  <a:pt x="0" y="1965549"/>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1847850" y="3103248"/>
            <a:ext cx="14592300" cy="3870954"/>
          </a:xfrm>
          <a:prstGeom prst="rect">
            <a:avLst/>
          </a:prstGeom>
        </p:spPr>
        <p:txBody>
          <a:bodyPr lIns="0" tIns="0" rIns="0" bIns="0" rtlCol="0" anchor="t">
            <a:spAutoFit/>
          </a:bodyPr>
          <a:lstStyle/>
          <a:p>
            <a:pPr algn="ctr">
              <a:lnSpc>
                <a:spcPts val="15540"/>
              </a:lnSpc>
              <a:spcBef>
                <a:spcPct val="0"/>
              </a:spcBef>
            </a:pPr>
            <a:r>
              <a:rPr lang="en-US" sz="11100">
                <a:solidFill>
                  <a:srgbClr val="FFFFFF"/>
                </a:solidFill>
                <a:latin typeface="Press Start 2P"/>
                <a:ea typeface="Press Start 2P"/>
                <a:cs typeface="Press Start 2P"/>
                <a:sym typeface="Press Start 2P"/>
              </a:rPr>
              <a:t>GUESSING GAME</a:t>
            </a:r>
          </a:p>
        </p:txBody>
      </p:sp>
      <p:sp>
        <p:nvSpPr>
          <p:cNvPr id="13" name="Freeform 13"/>
          <p:cNvSpPr/>
          <p:nvPr/>
        </p:nvSpPr>
        <p:spPr>
          <a:xfrm>
            <a:off x="13392150" y="8188576"/>
            <a:ext cx="4760337" cy="865516"/>
          </a:xfrm>
          <a:custGeom>
            <a:avLst/>
            <a:gdLst/>
            <a:ahLst/>
            <a:cxnLst/>
            <a:rect l="l" t="t" r="r" b="b"/>
            <a:pathLst>
              <a:path w="4760337" h="865516">
                <a:moveTo>
                  <a:pt x="0" y="0"/>
                </a:moveTo>
                <a:lnTo>
                  <a:pt x="4760337" y="0"/>
                </a:lnTo>
                <a:lnTo>
                  <a:pt x="4760337" y="865516"/>
                </a:lnTo>
                <a:lnTo>
                  <a:pt x="0" y="865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Freeform 14"/>
          <p:cNvSpPr/>
          <p:nvPr/>
        </p:nvSpPr>
        <p:spPr>
          <a:xfrm>
            <a:off x="6649532" y="8188576"/>
            <a:ext cx="4760337" cy="865516"/>
          </a:xfrm>
          <a:custGeom>
            <a:avLst/>
            <a:gdLst/>
            <a:ahLst/>
            <a:cxnLst/>
            <a:rect l="l" t="t" r="r" b="b"/>
            <a:pathLst>
              <a:path w="4760337" h="865516">
                <a:moveTo>
                  <a:pt x="0" y="0"/>
                </a:moveTo>
                <a:lnTo>
                  <a:pt x="4760336" y="0"/>
                </a:lnTo>
                <a:lnTo>
                  <a:pt x="4760336" y="865516"/>
                </a:lnTo>
                <a:lnTo>
                  <a:pt x="0" y="865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5" name="Freeform 15"/>
          <p:cNvSpPr/>
          <p:nvPr/>
        </p:nvSpPr>
        <p:spPr>
          <a:xfrm>
            <a:off x="258278" y="8188576"/>
            <a:ext cx="4760337" cy="865516"/>
          </a:xfrm>
          <a:custGeom>
            <a:avLst/>
            <a:gdLst/>
            <a:ahLst/>
            <a:cxnLst/>
            <a:rect l="l" t="t" r="r" b="b"/>
            <a:pathLst>
              <a:path w="4760337" h="865516">
                <a:moveTo>
                  <a:pt x="0" y="0"/>
                </a:moveTo>
                <a:lnTo>
                  <a:pt x="4760337" y="0"/>
                </a:lnTo>
                <a:lnTo>
                  <a:pt x="4760337" y="865516"/>
                </a:lnTo>
                <a:lnTo>
                  <a:pt x="0" y="865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13392150" y="7193277"/>
            <a:ext cx="4760337" cy="865516"/>
          </a:xfrm>
          <a:custGeom>
            <a:avLst/>
            <a:gdLst/>
            <a:ahLst/>
            <a:cxnLst/>
            <a:rect l="l" t="t" r="r" b="b"/>
            <a:pathLst>
              <a:path w="4760337" h="865516">
                <a:moveTo>
                  <a:pt x="0" y="0"/>
                </a:moveTo>
                <a:lnTo>
                  <a:pt x="4760337" y="0"/>
                </a:lnTo>
                <a:lnTo>
                  <a:pt x="4760337" y="865516"/>
                </a:lnTo>
                <a:lnTo>
                  <a:pt x="0" y="865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a:off x="6649532" y="7193277"/>
            <a:ext cx="4760337" cy="865516"/>
          </a:xfrm>
          <a:custGeom>
            <a:avLst/>
            <a:gdLst/>
            <a:ahLst/>
            <a:cxnLst/>
            <a:rect l="l" t="t" r="r" b="b"/>
            <a:pathLst>
              <a:path w="4760337" h="865516">
                <a:moveTo>
                  <a:pt x="0" y="0"/>
                </a:moveTo>
                <a:lnTo>
                  <a:pt x="4760336" y="0"/>
                </a:lnTo>
                <a:lnTo>
                  <a:pt x="4760336" y="865516"/>
                </a:lnTo>
                <a:lnTo>
                  <a:pt x="0" y="865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18"/>
          <p:cNvSpPr/>
          <p:nvPr/>
        </p:nvSpPr>
        <p:spPr>
          <a:xfrm>
            <a:off x="258278" y="7193277"/>
            <a:ext cx="4760337" cy="865516"/>
          </a:xfrm>
          <a:custGeom>
            <a:avLst/>
            <a:gdLst/>
            <a:ahLst/>
            <a:cxnLst/>
            <a:rect l="l" t="t" r="r" b="b"/>
            <a:pathLst>
              <a:path w="4760337" h="865516">
                <a:moveTo>
                  <a:pt x="0" y="0"/>
                </a:moveTo>
                <a:lnTo>
                  <a:pt x="4760337" y="0"/>
                </a:lnTo>
                <a:lnTo>
                  <a:pt x="4760337" y="865516"/>
                </a:lnTo>
                <a:lnTo>
                  <a:pt x="0" y="8655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TextBox 19"/>
          <p:cNvSpPr txBox="1"/>
          <p:nvPr/>
        </p:nvSpPr>
        <p:spPr>
          <a:xfrm>
            <a:off x="899490" y="7408865"/>
            <a:ext cx="3477914" cy="396241"/>
          </a:xfrm>
          <a:prstGeom prst="rect">
            <a:avLst/>
          </a:prstGeom>
        </p:spPr>
        <p:txBody>
          <a:bodyPr lIns="0" tIns="0" rIns="0" bIns="0" rtlCol="0" anchor="t">
            <a:spAutoFit/>
          </a:bodyPr>
          <a:lstStyle/>
          <a:p>
            <a:pPr algn="ctr">
              <a:lnSpc>
                <a:spcPts val="3359"/>
              </a:lnSpc>
              <a:spcBef>
                <a:spcPct val="0"/>
              </a:spcBef>
            </a:pPr>
            <a:r>
              <a:rPr lang="en-US" sz="2399" b="1">
                <a:solidFill>
                  <a:srgbClr val="F2EFEB"/>
                </a:solidFill>
                <a:latin typeface="Open Sans Bold"/>
                <a:ea typeface="Open Sans Bold"/>
                <a:cs typeface="Open Sans Bold"/>
                <a:sym typeface="Open Sans Bold"/>
              </a:rPr>
              <a:t>AHMED ZAYTOUN</a:t>
            </a:r>
          </a:p>
        </p:txBody>
      </p:sp>
      <p:sp>
        <p:nvSpPr>
          <p:cNvPr id="20" name="TextBox 20"/>
          <p:cNvSpPr txBox="1"/>
          <p:nvPr/>
        </p:nvSpPr>
        <p:spPr>
          <a:xfrm>
            <a:off x="7118044" y="7408865"/>
            <a:ext cx="3477914" cy="396241"/>
          </a:xfrm>
          <a:prstGeom prst="rect">
            <a:avLst/>
          </a:prstGeom>
        </p:spPr>
        <p:txBody>
          <a:bodyPr lIns="0" tIns="0" rIns="0" bIns="0" rtlCol="0" anchor="t">
            <a:spAutoFit/>
          </a:bodyPr>
          <a:lstStyle/>
          <a:p>
            <a:pPr algn="ctr">
              <a:lnSpc>
                <a:spcPts val="3359"/>
              </a:lnSpc>
              <a:spcBef>
                <a:spcPct val="0"/>
              </a:spcBef>
            </a:pPr>
            <a:r>
              <a:rPr lang="en-US" sz="2399" b="1">
                <a:solidFill>
                  <a:srgbClr val="F2EFEB"/>
                </a:solidFill>
                <a:latin typeface="Open Sans Bold"/>
                <a:ea typeface="Open Sans Bold"/>
                <a:cs typeface="Open Sans Bold"/>
                <a:sym typeface="Open Sans Bold"/>
              </a:rPr>
              <a:t>SEIF HAYTHAM</a:t>
            </a:r>
          </a:p>
        </p:txBody>
      </p:sp>
      <p:sp>
        <p:nvSpPr>
          <p:cNvPr id="21" name="TextBox 21"/>
          <p:cNvSpPr txBox="1"/>
          <p:nvPr/>
        </p:nvSpPr>
        <p:spPr>
          <a:xfrm>
            <a:off x="14019718" y="7399340"/>
            <a:ext cx="4133082" cy="389256"/>
          </a:xfrm>
          <a:prstGeom prst="rect">
            <a:avLst/>
          </a:prstGeom>
        </p:spPr>
        <p:txBody>
          <a:bodyPr lIns="0" tIns="0" rIns="0" bIns="0" rtlCol="0" anchor="t">
            <a:spAutoFit/>
          </a:bodyPr>
          <a:lstStyle/>
          <a:p>
            <a:pPr algn="ctr">
              <a:lnSpc>
                <a:spcPts val="3219"/>
              </a:lnSpc>
              <a:spcBef>
                <a:spcPct val="0"/>
              </a:spcBef>
            </a:pPr>
            <a:r>
              <a:rPr lang="en-US" sz="2299" b="1">
                <a:solidFill>
                  <a:srgbClr val="F2EFEB"/>
                </a:solidFill>
                <a:latin typeface="Open Sans Bold"/>
                <a:ea typeface="Open Sans Bold"/>
                <a:cs typeface="Open Sans Bold"/>
                <a:sym typeface="Open Sans Bold"/>
              </a:rPr>
              <a:t>ABDELRAHMAN GOMAA</a:t>
            </a:r>
          </a:p>
        </p:txBody>
      </p:sp>
      <p:sp>
        <p:nvSpPr>
          <p:cNvPr id="22" name="TextBox 22"/>
          <p:cNvSpPr txBox="1"/>
          <p:nvPr/>
        </p:nvSpPr>
        <p:spPr>
          <a:xfrm>
            <a:off x="899490" y="8404164"/>
            <a:ext cx="3477914" cy="396241"/>
          </a:xfrm>
          <a:prstGeom prst="rect">
            <a:avLst/>
          </a:prstGeom>
        </p:spPr>
        <p:txBody>
          <a:bodyPr lIns="0" tIns="0" rIns="0" bIns="0" rtlCol="0" anchor="t">
            <a:spAutoFit/>
          </a:bodyPr>
          <a:lstStyle/>
          <a:p>
            <a:pPr algn="ctr">
              <a:lnSpc>
                <a:spcPts val="3359"/>
              </a:lnSpc>
              <a:spcBef>
                <a:spcPct val="0"/>
              </a:spcBef>
            </a:pPr>
            <a:r>
              <a:rPr lang="en-US" sz="2399" b="1">
                <a:solidFill>
                  <a:srgbClr val="F2EFEB"/>
                </a:solidFill>
                <a:latin typeface="Open Sans Bold"/>
                <a:ea typeface="Open Sans Bold"/>
                <a:cs typeface="Open Sans Bold"/>
                <a:sym typeface="Open Sans Bold"/>
              </a:rPr>
              <a:t>ZYAD MOHAMED</a:t>
            </a:r>
          </a:p>
        </p:txBody>
      </p:sp>
      <p:sp>
        <p:nvSpPr>
          <p:cNvPr id="23" name="TextBox 23"/>
          <p:cNvSpPr txBox="1"/>
          <p:nvPr/>
        </p:nvSpPr>
        <p:spPr>
          <a:xfrm>
            <a:off x="7118044" y="8404164"/>
            <a:ext cx="3477914" cy="396241"/>
          </a:xfrm>
          <a:prstGeom prst="rect">
            <a:avLst/>
          </a:prstGeom>
        </p:spPr>
        <p:txBody>
          <a:bodyPr lIns="0" tIns="0" rIns="0" bIns="0" rtlCol="0" anchor="t">
            <a:spAutoFit/>
          </a:bodyPr>
          <a:lstStyle/>
          <a:p>
            <a:pPr algn="ctr">
              <a:lnSpc>
                <a:spcPts val="3359"/>
              </a:lnSpc>
              <a:spcBef>
                <a:spcPct val="0"/>
              </a:spcBef>
            </a:pPr>
            <a:r>
              <a:rPr lang="en-US" sz="2399" b="1">
                <a:solidFill>
                  <a:srgbClr val="F2EFEB"/>
                </a:solidFill>
                <a:latin typeface="Open Sans Bold"/>
                <a:ea typeface="Open Sans Bold"/>
                <a:cs typeface="Open Sans Bold"/>
                <a:sym typeface="Open Sans Bold"/>
              </a:rPr>
              <a:t>MOATAZ HINDY</a:t>
            </a:r>
          </a:p>
        </p:txBody>
      </p:sp>
      <p:sp>
        <p:nvSpPr>
          <p:cNvPr id="24" name="TextBox 24"/>
          <p:cNvSpPr txBox="1"/>
          <p:nvPr/>
        </p:nvSpPr>
        <p:spPr>
          <a:xfrm>
            <a:off x="13901356" y="8404164"/>
            <a:ext cx="3477914" cy="396241"/>
          </a:xfrm>
          <a:prstGeom prst="rect">
            <a:avLst/>
          </a:prstGeom>
        </p:spPr>
        <p:txBody>
          <a:bodyPr lIns="0" tIns="0" rIns="0" bIns="0" rtlCol="0" anchor="t">
            <a:spAutoFit/>
          </a:bodyPr>
          <a:lstStyle/>
          <a:p>
            <a:pPr algn="ctr">
              <a:lnSpc>
                <a:spcPts val="3359"/>
              </a:lnSpc>
              <a:spcBef>
                <a:spcPct val="0"/>
              </a:spcBef>
            </a:pPr>
            <a:r>
              <a:rPr lang="en-US" sz="2399" b="1">
                <a:solidFill>
                  <a:srgbClr val="F2EFEB"/>
                </a:solidFill>
                <a:latin typeface="Open Sans Bold"/>
                <a:ea typeface="Open Sans Bold"/>
                <a:cs typeface="Open Sans Bold"/>
                <a:sym typeface="Open Sans Bold"/>
              </a:rPr>
              <a:t>HASSAN AHMED</a:t>
            </a:r>
          </a:p>
        </p:txBody>
      </p:sp>
      <p:sp>
        <p:nvSpPr>
          <p:cNvPr id="25" name="TextBox 25"/>
          <p:cNvSpPr txBox="1"/>
          <p:nvPr/>
        </p:nvSpPr>
        <p:spPr>
          <a:xfrm>
            <a:off x="7421208" y="7891396"/>
            <a:ext cx="1118949"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23-101282</a:t>
            </a:r>
          </a:p>
        </p:txBody>
      </p:sp>
      <p:sp>
        <p:nvSpPr>
          <p:cNvPr id="26" name="TextBox 26"/>
          <p:cNvSpPr txBox="1"/>
          <p:nvPr/>
        </p:nvSpPr>
        <p:spPr>
          <a:xfrm>
            <a:off x="258278" y="7895915"/>
            <a:ext cx="271403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23-101329</a:t>
            </a:r>
          </a:p>
        </p:txBody>
      </p:sp>
      <p:sp>
        <p:nvSpPr>
          <p:cNvPr id="27" name="TextBox 27"/>
          <p:cNvSpPr txBox="1"/>
          <p:nvPr/>
        </p:nvSpPr>
        <p:spPr>
          <a:xfrm>
            <a:off x="14280992" y="7952552"/>
            <a:ext cx="1118949"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23-101279</a:t>
            </a:r>
          </a:p>
        </p:txBody>
      </p:sp>
      <p:sp>
        <p:nvSpPr>
          <p:cNvPr id="28" name="TextBox 28"/>
          <p:cNvSpPr txBox="1"/>
          <p:nvPr/>
        </p:nvSpPr>
        <p:spPr>
          <a:xfrm>
            <a:off x="7421208" y="8891214"/>
            <a:ext cx="1118949"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23-101290</a:t>
            </a:r>
          </a:p>
        </p:txBody>
      </p:sp>
      <p:sp>
        <p:nvSpPr>
          <p:cNvPr id="29" name="TextBox 29"/>
          <p:cNvSpPr txBox="1"/>
          <p:nvPr/>
        </p:nvSpPr>
        <p:spPr>
          <a:xfrm>
            <a:off x="258278" y="8895654"/>
            <a:ext cx="271403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23-101280</a:t>
            </a:r>
          </a:p>
        </p:txBody>
      </p:sp>
      <p:sp>
        <p:nvSpPr>
          <p:cNvPr id="30" name="TextBox 30"/>
          <p:cNvSpPr txBox="1"/>
          <p:nvPr/>
        </p:nvSpPr>
        <p:spPr>
          <a:xfrm>
            <a:off x="14280992" y="8895654"/>
            <a:ext cx="1118949"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23-101330</a:t>
            </a:r>
          </a:p>
        </p:txBody>
      </p:sp>
      <p:sp>
        <p:nvSpPr>
          <p:cNvPr id="31" name="TextBox 31"/>
          <p:cNvSpPr txBox="1"/>
          <p:nvPr/>
        </p:nvSpPr>
        <p:spPr>
          <a:xfrm>
            <a:off x="5889120" y="112395"/>
            <a:ext cx="6433423" cy="629921"/>
          </a:xfrm>
          <a:prstGeom prst="rect">
            <a:avLst/>
          </a:prstGeom>
        </p:spPr>
        <p:txBody>
          <a:bodyPr lIns="0" tIns="0" rIns="0" bIns="0" rtlCol="0" anchor="t">
            <a:spAutoFit/>
          </a:bodyPr>
          <a:lstStyle/>
          <a:p>
            <a:pPr algn="ctr">
              <a:lnSpc>
                <a:spcPts val="5179"/>
              </a:lnSpc>
              <a:spcBef>
                <a:spcPct val="0"/>
              </a:spcBef>
            </a:pPr>
            <a:r>
              <a:rPr lang="en-US" sz="3699" b="1">
                <a:solidFill>
                  <a:srgbClr val="FFFFFF"/>
                </a:solidFill>
                <a:latin typeface="Open Sans Bold"/>
                <a:ea typeface="Open Sans Bold"/>
                <a:cs typeface="Open Sans Bold"/>
                <a:sym typeface="Open Sans Bold"/>
              </a:rPr>
              <a:t>ADVANCED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TextBox 2"/>
          <p:cNvSpPr txBox="1"/>
          <p:nvPr/>
        </p:nvSpPr>
        <p:spPr>
          <a:xfrm>
            <a:off x="3788489" y="1206569"/>
            <a:ext cx="10351294" cy="863600"/>
          </a:xfrm>
          <a:prstGeom prst="rect">
            <a:avLst/>
          </a:prstGeom>
        </p:spPr>
        <p:txBody>
          <a:bodyPr lIns="0" tIns="0" rIns="0" bIns="0" rtlCol="0" anchor="t">
            <a:spAutoFit/>
          </a:bodyPr>
          <a:lstStyle/>
          <a:p>
            <a:pPr algn="ctr">
              <a:lnSpc>
                <a:spcPts val="7000"/>
              </a:lnSpc>
              <a:spcBef>
                <a:spcPct val="0"/>
              </a:spcBef>
            </a:pPr>
            <a:r>
              <a:rPr lang="en-US" sz="5000" b="1">
                <a:solidFill>
                  <a:srgbClr val="FFFFFF"/>
                </a:solidFill>
                <a:latin typeface="Open Sans Bold"/>
                <a:ea typeface="Open Sans Bold"/>
                <a:cs typeface="Open Sans Bold"/>
                <a:sym typeface="Open Sans Bold"/>
              </a:rPr>
              <a:t>WHAT DO WE LEARN FROM THIS?</a:t>
            </a:r>
          </a:p>
        </p:txBody>
      </p:sp>
      <p:sp>
        <p:nvSpPr>
          <p:cNvPr id="3" name="TextBox 3"/>
          <p:cNvSpPr txBox="1"/>
          <p:nvPr/>
        </p:nvSpPr>
        <p:spPr>
          <a:xfrm>
            <a:off x="2813245" y="2919273"/>
            <a:ext cx="12661509" cy="2878699"/>
          </a:xfrm>
          <a:prstGeom prst="rect">
            <a:avLst/>
          </a:prstGeom>
        </p:spPr>
        <p:txBody>
          <a:bodyPr lIns="0" tIns="0" rIns="0" bIns="0" rtlCol="0" anchor="t">
            <a:spAutoFit/>
          </a:bodyPr>
          <a:lstStyle/>
          <a:p>
            <a:pPr marL="882539" lvl="1" indent="-441269" algn="ctr">
              <a:lnSpc>
                <a:spcPts val="5722"/>
              </a:lnSpc>
              <a:buFont typeface="Arial"/>
              <a:buChar char="•"/>
            </a:pPr>
            <a:r>
              <a:rPr lang="en-US" sz="4087" b="1" dirty="0">
                <a:solidFill>
                  <a:srgbClr val="FFFFFF"/>
                </a:solidFill>
                <a:latin typeface="Open Sans Bold"/>
                <a:ea typeface="Open Sans Bold"/>
                <a:cs typeface="Open Sans Bold"/>
                <a:sym typeface="Open Sans Bold"/>
              </a:rPr>
              <a:t>RECURSION AND HOW IT WORKS</a:t>
            </a:r>
          </a:p>
          <a:p>
            <a:pPr algn="ctr">
              <a:lnSpc>
                <a:spcPts val="5722"/>
              </a:lnSpc>
            </a:pPr>
            <a:endParaRPr lang="en-US" sz="4087" b="1" dirty="0">
              <a:solidFill>
                <a:srgbClr val="FFFFFF"/>
              </a:solidFill>
              <a:latin typeface="Open Sans Bold"/>
              <a:ea typeface="Open Sans Bold"/>
              <a:cs typeface="Open Sans Bold"/>
              <a:sym typeface="Open Sans Bold"/>
            </a:endParaRPr>
          </a:p>
          <a:p>
            <a:pPr marL="882539" lvl="1" indent="-441269" algn="ctr">
              <a:lnSpc>
                <a:spcPts val="5722"/>
              </a:lnSpc>
              <a:spcBef>
                <a:spcPct val="0"/>
              </a:spcBef>
              <a:buFont typeface="Arial"/>
              <a:buChar char="•"/>
            </a:pPr>
            <a:r>
              <a:rPr lang="en-US" sz="4087" b="1" dirty="0">
                <a:solidFill>
                  <a:srgbClr val="FFFFFF"/>
                </a:solidFill>
                <a:latin typeface="Open Sans Bold"/>
                <a:ea typeface="Open Sans Bold"/>
                <a:cs typeface="Open Sans Bold"/>
                <a:sym typeface="Open Sans Bold"/>
              </a:rPr>
              <a:t>TO NEVER WRITE YOUR FRIENDS’ NAMES IN THE ATTENDANCE PAPER</a:t>
            </a:r>
          </a:p>
        </p:txBody>
      </p:sp>
      <p:sp>
        <p:nvSpPr>
          <p:cNvPr id="4" name="Freeform 4"/>
          <p:cNvSpPr/>
          <p:nvPr/>
        </p:nvSpPr>
        <p:spPr>
          <a:xfrm>
            <a:off x="-733031" y="5315832"/>
            <a:ext cx="3882875" cy="4114800"/>
          </a:xfrm>
          <a:custGeom>
            <a:avLst/>
            <a:gdLst/>
            <a:ahLst/>
            <a:cxnLst/>
            <a:rect l="l" t="t" r="r" b="b"/>
            <a:pathLst>
              <a:path w="3882875" h="4114800">
                <a:moveTo>
                  <a:pt x="0" y="0"/>
                </a:moveTo>
                <a:lnTo>
                  <a:pt x="3882875" y="0"/>
                </a:lnTo>
                <a:lnTo>
                  <a:pt x="3882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flipH="1">
            <a:off x="15138156" y="5315832"/>
            <a:ext cx="3882875" cy="4114800"/>
          </a:xfrm>
          <a:custGeom>
            <a:avLst/>
            <a:gdLst/>
            <a:ahLst/>
            <a:cxnLst/>
            <a:rect l="l" t="t" r="r" b="b"/>
            <a:pathLst>
              <a:path w="3882875" h="4114800">
                <a:moveTo>
                  <a:pt x="3882875" y="0"/>
                </a:moveTo>
                <a:lnTo>
                  <a:pt x="0" y="0"/>
                </a:lnTo>
                <a:lnTo>
                  <a:pt x="0" y="4114800"/>
                </a:lnTo>
                <a:lnTo>
                  <a:pt x="3882875" y="4114800"/>
                </a:lnTo>
                <a:lnTo>
                  <a:pt x="38828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8097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7576179" y="7942628"/>
            <a:ext cx="3135642" cy="1488005"/>
          </a:xfrm>
          <a:custGeom>
            <a:avLst/>
            <a:gdLst/>
            <a:ahLst/>
            <a:cxnLst/>
            <a:rect l="l" t="t" r="r" b="b"/>
            <a:pathLst>
              <a:path w="3135642" h="1488005">
                <a:moveTo>
                  <a:pt x="0" y="0"/>
                </a:moveTo>
                <a:lnTo>
                  <a:pt x="3135642" y="0"/>
                </a:lnTo>
                <a:lnTo>
                  <a:pt x="3135642" y="1488004"/>
                </a:lnTo>
                <a:lnTo>
                  <a:pt x="0" y="14880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548640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27825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5986470" y="7503760"/>
            <a:ext cx="770749" cy="1926872"/>
          </a:xfrm>
          <a:custGeom>
            <a:avLst/>
            <a:gdLst/>
            <a:ahLst/>
            <a:cxnLst/>
            <a:rect l="l" t="t" r="r" b="b"/>
            <a:pathLst>
              <a:path w="770749" h="1926872">
                <a:moveTo>
                  <a:pt x="0" y="0"/>
                </a:moveTo>
                <a:lnTo>
                  <a:pt x="770748" y="0"/>
                </a:lnTo>
                <a:lnTo>
                  <a:pt x="770748" y="1926872"/>
                </a:lnTo>
                <a:lnTo>
                  <a:pt x="0" y="19268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4720921" y="7503760"/>
            <a:ext cx="770749" cy="1926872"/>
          </a:xfrm>
          <a:custGeom>
            <a:avLst/>
            <a:gdLst/>
            <a:ahLst/>
            <a:cxnLst/>
            <a:rect l="l" t="t" r="r" b="b"/>
            <a:pathLst>
              <a:path w="770749" h="1926872">
                <a:moveTo>
                  <a:pt x="0" y="0"/>
                </a:moveTo>
                <a:lnTo>
                  <a:pt x="770748" y="0"/>
                </a:lnTo>
                <a:lnTo>
                  <a:pt x="770748" y="1926872"/>
                </a:lnTo>
                <a:lnTo>
                  <a:pt x="0" y="19268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3455372" y="7503760"/>
            <a:ext cx="770749" cy="1926872"/>
          </a:xfrm>
          <a:custGeom>
            <a:avLst/>
            <a:gdLst/>
            <a:ahLst/>
            <a:cxnLst/>
            <a:rect l="l" t="t" r="r" b="b"/>
            <a:pathLst>
              <a:path w="770749" h="1926872">
                <a:moveTo>
                  <a:pt x="0" y="0"/>
                </a:moveTo>
                <a:lnTo>
                  <a:pt x="770748" y="0"/>
                </a:lnTo>
                <a:lnTo>
                  <a:pt x="770748" y="1926872"/>
                </a:lnTo>
                <a:lnTo>
                  <a:pt x="0" y="19268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flipH="1">
            <a:off x="14061880" y="7503760"/>
            <a:ext cx="770749" cy="1926872"/>
          </a:xfrm>
          <a:custGeom>
            <a:avLst/>
            <a:gdLst/>
            <a:ahLst/>
            <a:cxnLst/>
            <a:rect l="l" t="t" r="r" b="b"/>
            <a:pathLst>
              <a:path w="770749" h="1926872">
                <a:moveTo>
                  <a:pt x="770748" y="0"/>
                </a:moveTo>
                <a:lnTo>
                  <a:pt x="0" y="0"/>
                </a:lnTo>
                <a:lnTo>
                  <a:pt x="0" y="1926872"/>
                </a:lnTo>
                <a:lnTo>
                  <a:pt x="770748" y="1926872"/>
                </a:lnTo>
                <a:lnTo>
                  <a:pt x="77074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flipH="1">
            <a:off x="12796331" y="7503760"/>
            <a:ext cx="770749" cy="1926872"/>
          </a:xfrm>
          <a:custGeom>
            <a:avLst/>
            <a:gdLst/>
            <a:ahLst/>
            <a:cxnLst/>
            <a:rect l="l" t="t" r="r" b="b"/>
            <a:pathLst>
              <a:path w="770749" h="1926872">
                <a:moveTo>
                  <a:pt x="770748" y="0"/>
                </a:moveTo>
                <a:lnTo>
                  <a:pt x="0" y="0"/>
                </a:lnTo>
                <a:lnTo>
                  <a:pt x="0" y="1926872"/>
                </a:lnTo>
                <a:lnTo>
                  <a:pt x="770748" y="1926872"/>
                </a:lnTo>
                <a:lnTo>
                  <a:pt x="77074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flipH="1">
            <a:off x="11530782" y="7503760"/>
            <a:ext cx="770749" cy="1926872"/>
          </a:xfrm>
          <a:custGeom>
            <a:avLst/>
            <a:gdLst/>
            <a:ahLst/>
            <a:cxnLst/>
            <a:rect l="l" t="t" r="r" b="b"/>
            <a:pathLst>
              <a:path w="770749" h="1926872">
                <a:moveTo>
                  <a:pt x="770748" y="0"/>
                </a:moveTo>
                <a:lnTo>
                  <a:pt x="0" y="0"/>
                </a:lnTo>
                <a:lnTo>
                  <a:pt x="0" y="1926872"/>
                </a:lnTo>
                <a:lnTo>
                  <a:pt x="770748" y="1926872"/>
                </a:lnTo>
                <a:lnTo>
                  <a:pt x="77074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2564785" y="7258108"/>
            <a:ext cx="7030387" cy="2785791"/>
          </a:xfrm>
          <a:custGeom>
            <a:avLst/>
            <a:gdLst/>
            <a:ahLst/>
            <a:cxnLst/>
            <a:rect l="l" t="t" r="r" b="b"/>
            <a:pathLst>
              <a:path w="7030387" h="2785791">
                <a:moveTo>
                  <a:pt x="0" y="0"/>
                </a:moveTo>
                <a:lnTo>
                  <a:pt x="7030387" y="0"/>
                </a:lnTo>
                <a:lnTo>
                  <a:pt x="7030387" y="2785791"/>
                </a:lnTo>
                <a:lnTo>
                  <a:pt x="0" y="278579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273725" y="73415"/>
            <a:ext cx="9740551" cy="1250950"/>
          </a:xfrm>
          <a:prstGeom prst="rect">
            <a:avLst/>
          </a:prstGeom>
        </p:spPr>
        <p:txBody>
          <a:bodyPr lIns="0" tIns="0" rIns="0" bIns="0" rtlCol="0" anchor="t">
            <a:spAutoFit/>
          </a:bodyPr>
          <a:lstStyle/>
          <a:p>
            <a:pPr algn="ctr">
              <a:lnSpc>
                <a:spcPts val="9799"/>
              </a:lnSpc>
              <a:spcBef>
                <a:spcPct val="0"/>
              </a:spcBef>
            </a:pPr>
            <a:r>
              <a:rPr lang="en-US" sz="6999" dirty="0">
                <a:solidFill>
                  <a:srgbClr val="FFFFFF"/>
                </a:solidFill>
                <a:latin typeface="Poppins"/>
                <a:ea typeface="Poppins"/>
                <a:cs typeface="Poppins"/>
                <a:sym typeface="Poppins"/>
              </a:rPr>
              <a:t>What is a Binary Tree?</a:t>
            </a:r>
          </a:p>
        </p:txBody>
      </p:sp>
      <p:sp>
        <p:nvSpPr>
          <p:cNvPr id="4" name="TextBox 4"/>
          <p:cNvSpPr txBox="1"/>
          <p:nvPr/>
        </p:nvSpPr>
        <p:spPr>
          <a:xfrm>
            <a:off x="4273725" y="1286265"/>
            <a:ext cx="10047123" cy="377782"/>
          </a:xfrm>
          <a:prstGeom prst="rect">
            <a:avLst/>
          </a:prstGeom>
        </p:spPr>
        <p:txBody>
          <a:bodyPr lIns="0" tIns="0" rIns="0" bIns="0" rtlCol="0" anchor="t">
            <a:spAutoFit/>
          </a:bodyPr>
          <a:lstStyle/>
          <a:p>
            <a:pPr algn="ctr">
              <a:lnSpc>
                <a:spcPts val="3186"/>
              </a:lnSpc>
              <a:spcBef>
                <a:spcPct val="0"/>
              </a:spcBef>
            </a:pPr>
            <a:r>
              <a:rPr lang="en-US" sz="2276" b="1" dirty="0">
                <a:solidFill>
                  <a:srgbClr val="FFFFFF"/>
                </a:solidFill>
                <a:latin typeface="Open Sans Bold"/>
                <a:ea typeface="Open Sans Bold"/>
                <a:cs typeface="Open Sans Bold"/>
                <a:sym typeface="Open Sans Bold"/>
              </a:rPr>
              <a:t>DATA STRUCTURE IN WHICH EACH NODE HAS AT MOST TWO CHILDREN</a:t>
            </a:r>
          </a:p>
        </p:txBody>
      </p:sp>
      <p:sp>
        <p:nvSpPr>
          <p:cNvPr id="5" name="TextBox 5"/>
          <p:cNvSpPr txBox="1"/>
          <p:nvPr/>
        </p:nvSpPr>
        <p:spPr>
          <a:xfrm>
            <a:off x="464982" y="2561041"/>
            <a:ext cx="8195640" cy="5117293"/>
          </a:xfrm>
          <a:prstGeom prst="rect">
            <a:avLst/>
          </a:prstGeom>
        </p:spPr>
        <p:txBody>
          <a:bodyPr lIns="0" tIns="0" rIns="0" bIns="0" rtlCol="0" anchor="t">
            <a:spAutoFit/>
          </a:bodyPr>
          <a:lstStyle/>
          <a:p>
            <a:pPr algn="ctr">
              <a:lnSpc>
                <a:spcPts val="4069"/>
              </a:lnSpc>
              <a:spcBef>
                <a:spcPct val="0"/>
              </a:spcBef>
            </a:pPr>
            <a:r>
              <a:rPr lang="en-US" sz="2906" b="1">
                <a:solidFill>
                  <a:srgbClr val="FFFFFF"/>
                </a:solidFill>
                <a:latin typeface="Open Sans Bold"/>
                <a:ea typeface="Open Sans Bold"/>
                <a:cs typeface="Open Sans Bold"/>
                <a:sym typeface="Open Sans Bold"/>
              </a:rPr>
              <a:t>KEY CHARACTERISTICS:</a:t>
            </a:r>
          </a:p>
          <a:p>
            <a:pPr algn="l">
              <a:lnSpc>
                <a:spcPts val="4069"/>
              </a:lnSpc>
              <a:spcBef>
                <a:spcPct val="0"/>
              </a:spcBef>
            </a:pPr>
            <a:r>
              <a:rPr lang="en-US" sz="2906" b="1">
                <a:solidFill>
                  <a:srgbClr val="FFFFFF"/>
                </a:solidFill>
                <a:latin typeface="Open Sans Bold"/>
                <a:ea typeface="Open Sans Bold"/>
                <a:cs typeface="Open Sans Bold"/>
                <a:sym typeface="Open Sans Bold"/>
              </a:rPr>
              <a:t>1. EACH NODE CONTAINS:</a:t>
            </a:r>
          </a:p>
          <a:p>
            <a:pPr algn="l">
              <a:lnSpc>
                <a:spcPts val="4069"/>
              </a:lnSpc>
              <a:spcBef>
                <a:spcPct val="0"/>
              </a:spcBef>
            </a:pPr>
            <a:r>
              <a:rPr lang="en-US" sz="2906" b="1">
                <a:solidFill>
                  <a:srgbClr val="FFFFFF"/>
                </a:solidFill>
                <a:latin typeface="Open Sans Bold"/>
                <a:ea typeface="Open Sans Bold"/>
                <a:cs typeface="Open Sans Bold"/>
                <a:sym typeface="Open Sans Bold"/>
              </a:rPr>
              <a:t>        DATA (VALUE)</a:t>
            </a:r>
          </a:p>
          <a:p>
            <a:pPr algn="l">
              <a:lnSpc>
                <a:spcPts val="4069"/>
              </a:lnSpc>
              <a:spcBef>
                <a:spcPct val="0"/>
              </a:spcBef>
            </a:pPr>
            <a:r>
              <a:rPr lang="en-US" sz="2906" b="1">
                <a:solidFill>
                  <a:srgbClr val="FFFFFF"/>
                </a:solidFill>
                <a:latin typeface="Open Sans Bold"/>
                <a:ea typeface="Open Sans Bold"/>
                <a:cs typeface="Open Sans Bold"/>
                <a:sym typeface="Open Sans Bold"/>
              </a:rPr>
              <a:t>       POINTER TO THE LEFT CHILD</a:t>
            </a:r>
          </a:p>
          <a:p>
            <a:pPr algn="l">
              <a:lnSpc>
                <a:spcPts val="4069"/>
              </a:lnSpc>
              <a:spcBef>
                <a:spcPct val="0"/>
              </a:spcBef>
            </a:pPr>
            <a:r>
              <a:rPr lang="en-US" sz="2906" b="1">
                <a:solidFill>
                  <a:srgbClr val="FFFFFF"/>
                </a:solidFill>
                <a:latin typeface="Open Sans Bold"/>
                <a:ea typeface="Open Sans Bold"/>
                <a:cs typeface="Open Sans Bold"/>
                <a:sym typeface="Open Sans Bold"/>
              </a:rPr>
              <a:t>       POINTER TO THE RIGHT CHILD</a:t>
            </a:r>
          </a:p>
          <a:p>
            <a:pPr algn="l">
              <a:lnSpc>
                <a:spcPts val="4069"/>
              </a:lnSpc>
              <a:spcBef>
                <a:spcPct val="0"/>
              </a:spcBef>
            </a:pPr>
            <a:endParaRPr lang="en-US" sz="2906" b="1">
              <a:solidFill>
                <a:srgbClr val="FFFFFF"/>
              </a:solidFill>
              <a:latin typeface="Open Sans Bold"/>
              <a:ea typeface="Open Sans Bold"/>
              <a:cs typeface="Open Sans Bold"/>
              <a:sym typeface="Open Sans Bold"/>
            </a:endParaRPr>
          </a:p>
          <a:p>
            <a:pPr algn="l">
              <a:lnSpc>
                <a:spcPts val="4069"/>
              </a:lnSpc>
              <a:spcBef>
                <a:spcPct val="0"/>
              </a:spcBef>
            </a:pPr>
            <a:r>
              <a:rPr lang="en-US" sz="2906" b="1">
                <a:solidFill>
                  <a:srgbClr val="FFFFFF"/>
                </a:solidFill>
                <a:latin typeface="Open Sans Bold"/>
                <a:ea typeface="Open Sans Bold"/>
                <a:cs typeface="Open Sans Bold"/>
                <a:sym typeface="Open Sans Bold"/>
              </a:rPr>
              <a:t>2. THE TOPMOST NODE IS CALLED THE ROOT</a:t>
            </a:r>
          </a:p>
          <a:p>
            <a:pPr algn="l">
              <a:lnSpc>
                <a:spcPts val="4069"/>
              </a:lnSpc>
              <a:spcBef>
                <a:spcPct val="0"/>
              </a:spcBef>
            </a:pPr>
            <a:r>
              <a:rPr lang="en-US" sz="2906" b="1">
                <a:solidFill>
                  <a:srgbClr val="FFFFFF"/>
                </a:solidFill>
                <a:latin typeface="Open Sans Bold"/>
                <a:ea typeface="Open Sans Bold"/>
                <a:cs typeface="Open Sans Bold"/>
                <a:sym typeface="Open Sans Bold"/>
              </a:rPr>
              <a:t>3. NODES WITH NO CHILDREN ARE CALLED       LEAF NODES.</a:t>
            </a:r>
          </a:p>
          <a:p>
            <a:pPr algn="ctr">
              <a:lnSpc>
                <a:spcPts val="4069"/>
              </a:lnSpc>
              <a:spcBef>
                <a:spcPct val="0"/>
              </a:spcBef>
            </a:pPr>
            <a:endParaRPr lang="en-US" sz="2906" b="1">
              <a:solidFill>
                <a:srgbClr val="FFFFFF"/>
              </a:solidFill>
              <a:latin typeface="Open Sans Bold"/>
              <a:ea typeface="Open Sans Bold"/>
              <a:cs typeface="Open Sans Bold"/>
              <a:sym typeface="Open Sans Bold"/>
            </a:endParaRPr>
          </a:p>
        </p:txBody>
      </p:sp>
      <p:sp>
        <p:nvSpPr>
          <p:cNvPr id="6" name="TextBox 6"/>
          <p:cNvSpPr txBox="1"/>
          <p:nvPr/>
        </p:nvSpPr>
        <p:spPr>
          <a:xfrm>
            <a:off x="10339841" y="2095549"/>
            <a:ext cx="7962014" cy="8983678"/>
          </a:xfrm>
          <a:prstGeom prst="rect">
            <a:avLst/>
          </a:prstGeom>
        </p:spPr>
        <p:txBody>
          <a:bodyPr lIns="0" tIns="0" rIns="0" bIns="0" rtlCol="0" anchor="t">
            <a:spAutoFit/>
          </a:bodyPr>
          <a:lstStyle/>
          <a:p>
            <a:pPr algn="l">
              <a:lnSpc>
                <a:spcPts val="3680"/>
              </a:lnSpc>
              <a:spcBef>
                <a:spcPct val="0"/>
              </a:spcBef>
            </a:pPr>
            <a:r>
              <a:rPr lang="en-US" sz="2628" b="1" dirty="0">
                <a:solidFill>
                  <a:srgbClr val="FFFFFF"/>
                </a:solidFill>
                <a:latin typeface="Open Sans Bold"/>
                <a:ea typeface="Open Sans Bold"/>
                <a:cs typeface="Open Sans Bold"/>
                <a:sym typeface="Open Sans Bold"/>
              </a:rPr>
              <a:t>TYPES OF BINARY TREES BASED ON:</a:t>
            </a:r>
          </a:p>
          <a:p>
            <a:pPr algn="l">
              <a:lnSpc>
                <a:spcPts val="3680"/>
              </a:lnSpc>
              <a:spcBef>
                <a:spcPct val="0"/>
              </a:spcBef>
            </a:pPr>
            <a:endParaRPr lang="en-US" sz="2628" b="1" dirty="0">
              <a:solidFill>
                <a:srgbClr val="FFFFFF"/>
              </a:solidFill>
              <a:latin typeface="Open Sans Bold"/>
              <a:ea typeface="Open Sans Bold"/>
              <a:cs typeface="Open Sans Bold"/>
              <a:sym typeface="Open Sans Bold"/>
            </a:endParaRPr>
          </a:p>
          <a:p>
            <a:pPr algn="l">
              <a:lnSpc>
                <a:spcPts val="3680"/>
              </a:lnSpc>
              <a:spcBef>
                <a:spcPct val="0"/>
              </a:spcBef>
            </a:pPr>
            <a:r>
              <a:rPr lang="en-US" sz="2628" b="1" dirty="0">
                <a:solidFill>
                  <a:srgbClr val="FFFFFF"/>
                </a:solidFill>
                <a:latin typeface="Open Sans Bold"/>
                <a:ea typeface="Open Sans Bold"/>
                <a:cs typeface="Open Sans Bold"/>
                <a:sym typeface="Open Sans Bold"/>
              </a:rPr>
              <a:t>NUMBER OF CHILDREN:</a:t>
            </a:r>
          </a:p>
          <a:p>
            <a:pPr marL="567570" lvl="1" indent="-283785" algn="l">
              <a:lnSpc>
                <a:spcPts val="3680"/>
              </a:lnSpc>
              <a:spcBef>
                <a:spcPct val="0"/>
              </a:spcBef>
              <a:buAutoNum type="arabicPeriod"/>
            </a:pPr>
            <a:r>
              <a:rPr lang="en-US" sz="2628" b="1" dirty="0">
                <a:solidFill>
                  <a:srgbClr val="FFFFFF"/>
                </a:solidFill>
                <a:latin typeface="Open Sans Bold"/>
                <a:ea typeface="Open Sans Bold"/>
                <a:cs typeface="Open Sans Bold"/>
                <a:sym typeface="Open Sans Bold"/>
              </a:rPr>
              <a:t>FULL BINARY TREE</a:t>
            </a:r>
          </a:p>
          <a:p>
            <a:pPr marL="567570" lvl="1" indent="-283785" algn="l">
              <a:lnSpc>
                <a:spcPts val="3680"/>
              </a:lnSpc>
              <a:spcBef>
                <a:spcPct val="0"/>
              </a:spcBef>
              <a:buAutoNum type="arabicPeriod"/>
            </a:pPr>
            <a:r>
              <a:rPr lang="en-US" sz="2628" b="1" dirty="0">
                <a:solidFill>
                  <a:srgbClr val="FFFFFF"/>
                </a:solidFill>
                <a:latin typeface="Open Sans Bold"/>
                <a:ea typeface="Open Sans Bold"/>
                <a:cs typeface="Open Sans Bold"/>
                <a:sym typeface="Open Sans Bold"/>
              </a:rPr>
              <a:t>DEGENERATE TREE</a:t>
            </a:r>
          </a:p>
          <a:p>
            <a:pPr marL="567570" lvl="1" indent="-283785" algn="l">
              <a:lnSpc>
                <a:spcPts val="3680"/>
              </a:lnSpc>
              <a:spcBef>
                <a:spcPct val="0"/>
              </a:spcBef>
              <a:buAutoNum type="arabicPeriod"/>
            </a:pPr>
            <a:r>
              <a:rPr lang="en-US" sz="2628" b="1" dirty="0">
                <a:solidFill>
                  <a:srgbClr val="FFFFFF"/>
                </a:solidFill>
                <a:latin typeface="Open Sans Bold"/>
                <a:ea typeface="Open Sans Bold"/>
                <a:cs typeface="Open Sans Bold"/>
                <a:sym typeface="Open Sans Bold"/>
              </a:rPr>
              <a:t>SKEWED TREE</a:t>
            </a:r>
          </a:p>
          <a:p>
            <a:pPr algn="l">
              <a:lnSpc>
                <a:spcPts val="3680"/>
              </a:lnSpc>
              <a:spcBef>
                <a:spcPct val="0"/>
              </a:spcBef>
            </a:pPr>
            <a:endParaRPr lang="en-US" sz="2628" b="1" dirty="0">
              <a:solidFill>
                <a:srgbClr val="FFFFFF"/>
              </a:solidFill>
              <a:latin typeface="Open Sans Bold"/>
              <a:ea typeface="Open Sans Bold"/>
              <a:cs typeface="Open Sans Bold"/>
              <a:sym typeface="Open Sans Bold"/>
            </a:endParaRPr>
          </a:p>
          <a:p>
            <a:pPr algn="l">
              <a:lnSpc>
                <a:spcPts val="3680"/>
              </a:lnSpc>
              <a:spcBef>
                <a:spcPct val="0"/>
              </a:spcBef>
            </a:pPr>
            <a:r>
              <a:rPr lang="en-US" sz="2628" b="1" dirty="0">
                <a:solidFill>
                  <a:srgbClr val="FFFFFF"/>
                </a:solidFill>
                <a:latin typeface="Open Sans Bold"/>
                <a:ea typeface="Open Sans Bold"/>
                <a:cs typeface="Open Sans Bold"/>
                <a:sym typeface="Open Sans Bold"/>
              </a:rPr>
              <a:t>COMPLETION OF LEVELS:</a:t>
            </a:r>
          </a:p>
          <a:p>
            <a:pPr marL="567570" lvl="1" indent="-283785" algn="l">
              <a:lnSpc>
                <a:spcPts val="3680"/>
              </a:lnSpc>
              <a:buAutoNum type="arabicPeriod"/>
            </a:pPr>
            <a:r>
              <a:rPr lang="en-US" sz="2628" b="1" dirty="0">
                <a:solidFill>
                  <a:srgbClr val="FFFFFF"/>
                </a:solidFill>
                <a:latin typeface="Open Sans Bold"/>
                <a:ea typeface="Open Sans Bold"/>
                <a:cs typeface="Open Sans Bold"/>
                <a:sym typeface="Open Sans Bold"/>
              </a:rPr>
              <a:t>COMPLETE BINARY TREE</a:t>
            </a:r>
          </a:p>
          <a:p>
            <a:pPr marL="567570" lvl="1" indent="-283785" algn="l">
              <a:lnSpc>
                <a:spcPts val="3680"/>
              </a:lnSpc>
              <a:spcBef>
                <a:spcPct val="0"/>
              </a:spcBef>
              <a:buAutoNum type="arabicPeriod"/>
            </a:pPr>
            <a:r>
              <a:rPr lang="en-US" sz="2628" b="1" dirty="0">
                <a:solidFill>
                  <a:srgbClr val="FFFFFF"/>
                </a:solidFill>
                <a:latin typeface="Open Sans Bold"/>
                <a:ea typeface="Open Sans Bold"/>
                <a:cs typeface="Open Sans Bold"/>
                <a:sym typeface="Open Sans Bold"/>
              </a:rPr>
              <a:t>PERFECT BINARY TREE</a:t>
            </a:r>
          </a:p>
          <a:p>
            <a:pPr marL="567570" lvl="1" indent="-283785" algn="l">
              <a:lnSpc>
                <a:spcPts val="3680"/>
              </a:lnSpc>
              <a:spcBef>
                <a:spcPct val="0"/>
              </a:spcBef>
              <a:buAutoNum type="arabicPeriod"/>
            </a:pPr>
            <a:r>
              <a:rPr lang="en-US" sz="2628" b="1" dirty="0">
                <a:solidFill>
                  <a:srgbClr val="FFFFFF"/>
                </a:solidFill>
                <a:latin typeface="Open Sans Bold"/>
                <a:ea typeface="Open Sans Bold"/>
                <a:cs typeface="Open Sans Bold"/>
                <a:sym typeface="Open Sans Bold"/>
              </a:rPr>
              <a:t>BALANCED BINARY TREE</a:t>
            </a:r>
          </a:p>
          <a:p>
            <a:pPr algn="l">
              <a:lnSpc>
                <a:spcPts val="3680"/>
              </a:lnSpc>
              <a:spcBef>
                <a:spcPct val="0"/>
              </a:spcBef>
            </a:pPr>
            <a:endParaRPr lang="en-US" sz="2628" b="1" dirty="0">
              <a:solidFill>
                <a:srgbClr val="FFFFFF"/>
              </a:solidFill>
              <a:latin typeface="Open Sans Bold"/>
              <a:ea typeface="Open Sans Bold"/>
              <a:cs typeface="Open Sans Bold"/>
              <a:sym typeface="Open Sans Bold"/>
            </a:endParaRPr>
          </a:p>
          <a:p>
            <a:pPr algn="l">
              <a:lnSpc>
                <a:spcPts val="3680"/>
              </a:lnSpc>
              <a:spcBef>
                <a:spcPct val="0"/>
              </a:spcBef>
            </a:pPr>
            <a:r>
              <a:rPr lang="en-US" sz="2628" b="1" dirty="0">
                <a:solidFill>
                  <a:srgbClr val="FFFFFF"/>
                </a:solidFill>
                <a:latin typeface="Open Sans Bold"/>
                <a:ea typeface="Open Sans Bold"/>
                <a:cs typeface="Open Sans Bold"/>
                <a:sym typeface="Open Sans Bold"/>
              </a:rPr>
              <a:t>SOME SPECIAL TYPES OF TREES:</a:t>
            </a:r>
          </a:p>
          <a:p>
            <a:pPr marL="567570" lvl="1" indent="-283785" algn="l">
              <a:lnSpc>
                <a:spcPts val="3680"/>
              </a:lnSpc>
              <a:spcBef>
                <a:spcPct val="0"/>
              </a:spcBef>
              <a:buAutoNum type="arabicPeriod"/>
            </a:pPr>
            <a:r>
              <a:rPr lang="en-US" sz="2628" b="1" dirty="0">
                <a:solidFill>
                  <a:srgbClr val="FFFFFF"/>
                </a:solidFill>
                <a:latin typeface="Open Sans Bold"/>
                <a:ea typeface="Open Sans Bold"/>
                <a:cs typeface="Open Sans Bold"/>
                <a:sym typeface="Open Sans Bold"/>
              </a:rPr>
              <a:t>BINARY SEARCH TREE</a:t>
            </a:r>
          </a:p>
          <a:p>
            <a:pPr marL="567570" lvl="1" indent="-283785" algn="l">
              <a:lnSpc>
                <a:spcPts val="3680"/>
              </a:lnSpc>
              <a:spcBef>
                <a:spcPct val="0"/>
              </a:spcBef>
              <a:buAutoNum type="arabicPeriod"/>
            </a:pPr>
            <a:r>
              <a:rPr lang="en-US" sz="2628" b="1" dirty="0">
                <a:solidFill>
                  <a:srgbClr val="FFFFFF"/>
                </a:solidFill>
                <a:latin typeface="Open Sans Bold"/>
                <a:ea typeface="Open Sans Bold"/>
                <a:cs typeface="Open Sans Bold"/>
                <a:sym typeface="Open Sans Bold"/>
              </a:rPr>
              <a:t>AVL TREE</a:t>
            </a:r>
          </a:p>
          <a:p>
            <a:pPr marL="567570" lvl="1" indent="-283785" algn="l">
              <a:lnSpc>
                <a:spcPts val="3680"/>
              </a:lnSpc>
              <a:spcBef>
                <a:spcPct val="0"/>
              </a:spcBef>
              <a:buAutoNum type="arabicPeriod"/>
            </a:pPr>
            <a:r>
              <a:rPr lang="en-US" sz="2628" b="1" dirty="0">
                <a:solidFill>
                  <a:srgbClr val="FFFFFF"/>
                </a:solidFill>
                <a:latin typeface="Open Sans Bold"/>
                <a:ea typeface="Open Sans Bold"/>
                <a:cs typeface="Open Sans Bold"/>
                <a:sym typeface="Open Sans Bold"/>
              </a:rPr>
              <a:t>B TREE</a:t>
            </a:r>
          </a:p>
          <a:p>
            <a:pPr algn="l">
              <a:lnSpc>
                <a:spcPts val="3680"/>
              </a:lnSpc>
              <a:spcBef>
                <a:spcPct val="0"/>
              </a:spcBef>
            </a:pPr>
            <a:endParaRPr lang="en-US" sz="2628" b="1" dirty="0">
              <a:solidFill>
                <a:srgbClr val="FFFFFF"/>
              </a:solidFill>
              <a:latin typeface="Open Sans Bold"/>
              <a:ea typeface="Open Sans Bold"/>
              <a:cs typeface="Open Sans Bold"/>
              <a:sym typeface="Open Sans Bold"/>
            </a:endParaRPr>
          </a:p>
          <a:p>
            <a:pPr algn="ctr">
              <a:lnSpc>
                <a:spcPts val="3680"/>
              </a:lnSpc>
              <a:spcBef>
                <a:spcPct val="0"/>
              </a:spcBef>
            </a:pPr>
            <a:r>
              <a:rPr lang="en-US" sz="2628" b="1" dirty="0">
                <a:solidFill>
                  <a:srgbClr val="FFFFFF"/>
                </a:solidFill>
                <a:latin typeface="Open Sans Bold"/>
                <a:ea typeface="Open Sans Bold"/>
                <a:cs typeface="Open Sans Bold"/>
                <a:sym typeface="Open Sans Bold"/>
              </a:rPr>
              <a:t> </a:t>
            </a:r>
          </a:p>
          <a:p>
            <a:pPr algn="ctr">
              <a:lnSpc>
                <a:spcPts val="3680"/>
              </a:lnSpc>
              <a:spcBef>
                <a:spcPct val="0"/>
              </a:spcBef>
            </a:pPr>
            <a:endParaRPr lang="en-US" sz="2628" b="1" dirty="0">
              <a:solidFill>
                <a:srgbClr val="FFFFFF"/>
              </a:solidFill>
              <a:latin typeface="Open Sans Bold"/>
              <a:ea typeface="Open Sans Bold"/>
              <a:cs typeface="Open Sans Bold"/>
              <a:sym typeface="Open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2997492" y="6240144"/>
            <a:ext cx="4081684" cy="3336497"/>
          </a:xfrm>
          <a:custGeom>
            <a:avLst/>
            <a:gdLst/>
            <a:ahLst/>
            <a:cxnLst/>
            <a:rect l="l" t="t" r="r" b="b"/>
            <a:pathLst>
              <a:path w="4081684" h="3336497">
                <a:moveTo>
                  <a:pt x="0" y="0"/>
                </a:moveTo>
                <a:lnTo>
                  <a:pt x="4081683" y="0"/>
                </a:lnTo>
                <a:lnTo>
                  <a:pt x="4081683" y="3336498"/>
                </a:lnTo>
                <a:lnTo>
                  <a:pt x="0" y="3336498"/>
                </a:lnTo>
                <a:lnTo>
                  <a:pt x="0" y="0"/>
                </a:lnTo>
                <a:close/>
              </a:path>
            </a:pathLst>
          </a:custGeom>
          <a:blipFill>
            <a:blip r:embed="rId2"/>
            <a:stretch>
              <a:fillRect l="-2447" t="-5866" r="-2447" b="-5866"/>
            </a:stretch>
          </a:blipFill>
        </p:spPr>
        <p:txBody>
          <a:bodyPr/>
          <a:lstStyle/>
          <a:p>
            <a:endParaRPr lang="en-US"/>
          </a:p>
        </p:txBody>
      </p:sp>
      <p:sp>
        <p:nvSpPr>
          <p:cNvPr id="3" name="Freeform 3"/>
          <p:cNvSpPr/>
          <p:nvPr/>
        </p:nvSpPr>
        <p:spPr>
          <a:xfrm>
            <a:off x="761201" y="6240144"/>
            <a:ext cx="11013734" cy="3336497"/>
          </a:xfrm>
          <a:custGeom>
            <a:avLst/>
            <a:gdLst/>
            <a:ahLst/>
            <a:cxnLst/>
            <a:rect l="l" t="t" r="r" b="b"/>
            <a:pathLst>
              <a:path w="11013734" h="3336497">
                <a:moveTo>
                  <a:pt x="0" y="0"/>
                </a:moveTo>
                <a:lnTo>
                  <a:pt x="11013734" y="0"/>
                </a:lnTo>
                <a:lnTo>
                  <a:pt x="11013734" y="3336498"/>
                </a:lnTo>
                <a:lnTo>
                  <a:pt x="0" y="3336498"/>
                </a:lnTo>
                <a:lnTo>
                  <a:pt x="0" y="0"/>
                </a:lnTo>
                <a:close/>
              </a:path>
            </a:pathLst>
          </a:custGeom>
          <a:blipFill>
            <a:blip r:embed="rId3"/>
            <a:stretch>
              <a:fillRect b="-11732"/>
            </a:stretch>
          </a:blipFill>
        </p:spPr>
        <p:txBody>
          <a:bodyPr/>
          <a:lstStyle/>
          <a:p>
            <a:endParaRPr lang="en-US"/>
          </a:p>
        </p:txBody>
      </p:sp>
      <p:sp>
        <p:nvSpPr>
          <p:cNvPr id="4" name="TextBox 4"/>
          <p:cNvSpPr txBox="1"/>
          <p:nvPr/>
        </p:nvSpPr>
        <p:spPr>
          <a:xfrm>
            <a:off x="0" y="3212843"/>
            <a:ext cx="12997492" cy="3027301"/>
          </a:xfrm>
          <a:prstGeom prst="rect">
            <a:avLst/>
          </a:prstGeom>
        </p:spPr>
        <p:txBody>
          <a:bodyPr lIns="0" tIns="0" rIns="0" bIns="0" rtlCol="0" anchor="t">
            <a:spAutoFit/>
          </a:bodyPr>
          <a:lstStyle/>
          <a:p>
            <a:pPr marL="742679" lvl="1" indent="-371339" algn="l">
              <a:lnSpc>
                <a:spcPts val="4815"/>
              </a:lnSpc>
              <a:spcBef>
                <a:spcPct val="0"/>
              </a:spcBef>
              <a:buFont typeface="Arial"/>
              <a:buChar char="•"/>
            </a:pPr>
            <a:r>
              <a:rPr lang="en-US" sz="3439" b="1" dirty="0">
                <a:solidFill>
                  <a:srgbClr val="FFFFFF"/>
                </a:solidFill>
                <a:latin typeface="Open Sans Bold"/>
                <a:ea typeface="Open Sans Bold"/>
                <a:cs typeface="Open Sans Bold"/>
                <a:sym typeface="Open Sans Bold"/>
              </a:rPr>
              <a:t>THE ROOT NODE OF THE SUBTREE IS VISITED FIRST.</a:t>
            </a:r>
          </a:p>
          <a:p>
            <a:pPr marL="742679" lvl="1" indent="-371339" algn="l">
              <a:lnSpc>
                <a:spcPts val="4815"/>
              </a:lnSpc>
              <a:spcBef>
                <a:spcPct val="0"/>
              </a:spcBef>
              <a:buFont typeface="Arial"/>
              <a:buChar char="•"/>
            </a:pPr>
            <a:r>
              <a:rPr lang="en-US" sz="3439" b="1" dirty="0">
                <a:solidFill>
                  <a:srgbClr val="FFFFFF"/>
                </a:solidFill>
                <a:latin typeface="Open Sans Bold"/>
                <a:ea typeface="Open Sans Bold"/>
                <a:cs typeface="Open Sans Bold"/>
                <a:sym typeface="Open Sans Bold"/>
              </a:rPr>
              <a:t>THEN THE LEFT SUBTREE  IS TRAVERSED.</a:t>
            </a:r>
          </a:p>
          <a:p>
            <a:pPr marL="742679" lvl="1" indent="-371339" algn="l">
              <a:lnSpc>
                <a:spcPts val="4815"/>
              </a:lnSpc>
              <a:spcBef>
                <a:spcPct val="0"/>
              </a:spcBef>
              <a:buFont typeface="Arial"/>
              <a:buChar char="•"/>
            </a:pPr>
            <a:r>
              <a:rPr lang="en-US" sz="3439" b="1" dirty="0">
                <a:solidFill>
                  <a:srgbClr val="FFFFFF"/>
                </a:solidFill>
                <a:latin typeface="Open Sans Bold"/>
                <a:ea typeface="Open Sans Bold"/>
                <a:cs typeface="Open Sans Bold"/>
                <a:sym typeface="Open Sans Bold"/>
              </a:rPr>
              <a:t>AT LAST, THE RIGHT SUBTREE IS TRAVERSED.</a:t>
            </a:r>
          </a:p>
          <a:p>
            <a:pPr algn="ctr">
              <a:lnSpc>
                <a:spcPts val="4815"/>
              </a:lnSpc>
              <a:spcBef>
                <a:spcPct val="0"/>
              </a:spcBef>
            </a:pPr>
            <a:endParaRPr lang="en-US" sz="3439" b="1" dirty="0">
              <a:solidFill>
                <a:srgbClr val="FFFFFF"/>
              </a:solidFill>
              <a:latin typeface="Open Sans Bold"/>
              <a:ea typeface="Open Sans Bold"/>
              <a:cs typeface="Open Sans Bold"/>
              <a:sym typeface="Open Sans Bold"/>
            </a:endParaRPr>
          </a:p>
          <a:p>
            <a:pPr algn="ctr">
              <a:lnSpc>
                <a:spcPts val="4815"/>
              </a:lnSpc>
              <a:spcBef>
                <a:spcPct val="0"/>
              </a:spcBef>
            </a:pPr>
            <a:endParaRPr lang="en-US" sz="3439" b="1" dirty="0">
              <a:solidFill>
                <a:srgbClr val="FFFFFF"/>
              </a:solidFill>
              <a:latin typeface="Open Sans Bold"/>
              <a:ea typeface="Open Sans Bold"/>
              <a:cs typeface="Open Sans Bold"/>
              <a:sym typeface="Open Sans Bold"/>
            </a:endParaRPr>
          </a:p>
        </p:txBody>
      </p:sp>
      <p:sp>
        <p:nvSpPr>
          <p:cNvPr id="5" name="TextBox 5"/>
          <p:cNvSpPr txBox="1"/>
          <p:nvPr/>
        </p:nvSpPr>
        <p:spPr>
          <a:xfrm>
            <a:off x="3554419" y="171139"/>
            <a:ext cx="12649200" cy="590254"/>
          </a:xfrm>
          <a:prstGeom prst="rect">
            <a:avLst/>
          </a:prstGeom>
        </p:spPr>
        <p:txBody>
          <a:bodyPr wrap="square" lIns="0" tIns="0" rIns="0" bIns="0" rtlCol="0" anchor="t">
            <a:spAutoFit/>
          </a:bodyPr>
          <a:lstStyle/>
          <a:p>
            <a:pPr algn="ctr">
              <a:lnSpc>
                <a:spcPts val="4912"/>
              </a:lnSpc>
              <a:spcBef>
                <a:spcPct val="0"/>
              </a:spcBef>
            </a:pPr>
            <a:r>
              <a:rPr lang="en-US" sz="3508" b="1" dirty="0">
                <a:solidFill>
                  <a:srgbClr val="FFFFFF"/>
                </a:solidFill>
                <a:latin typeface="Open Sans Bold"/>
                <a:ea typeface="Open Sans Bold"/>
                <a:cs typeface="Open Sans Bold"/>
                <a:sym typeface="Open Sans Bold"/>
              </a:rPr>
              <a:t>DEPTH FIRST SEARCH (DFS) – PREORDER TRAVERSAL</a:t>
            </a:r>
          </a:p>
        </p:txBody>
      </p:sp>
      <p:sp>
        <p:nvSpPr>
          <p:cNvPr id="6" name="TextBox 6"/>
          <p:cNvSpPr txBox="1"/>
          <p:nvPr/>
        </p:nvSpPr>
        <p:spPr>
          <a:xfrm>
            <a:off x="3249619" y="1208289"/>
            <a:ext cx="12954000" cy="490904"/>
          </a:xfrm>
          <a:prstGeom prst="rect">
            <a:avLst/>
          </a:prstGeom>
        </p:spPr>
        <p:txBody>
          <a:bodyPr wrap="square" lIns="0" tIns="0" rIns="0" bIns="0" rtlCol="0" anchor="t">
            <a:spAutoFit/>
          </a:bodyPr>
          <a:lstStyle/>
          <a:p>
            <a:pPr algn="ctr">
              <a:lnSpc>
                <a:spcPts val="4084"/>
              </a:lnSpc>
              <a:spcBef>
                <a:spcPct val="0"/>
              </a:spcBef>
            </a:pPr>
            <a:r>
              <a:rPr lang="en-US" sz="2917" dirty="0">
                <a:solidFill>
                  <a:srgbClr val="FFFFFF"/>
                </a:solidFill>
                <a:latin typeface="Open Sans"/>
                <a:ea typeface="Open Sans"/>
                <a:cs typeface="Open Sans"/>
                <a:sym typeface="Open Sans"/>
              </a:rPr>
              <a:t> AN ALGORITHM USED TO TRAVERSE OR SEARCH A TREE OR GRAPH</a:t>
            </a:r>
          </a:p>
        </p:txBody>
      </p:sp>
      <p:sp>
        <p:nvSpPr>
          <p:cNvPr id="7" name="TextBox 7"/>
          <p:cNvSpPr txBox="1"/>
          <p:nvPr/>
        </p:nvSpPr>
        <p:spPr>
          <a:xfrm>
            <a:off x="2505648" y="2048934"/>
            <a:ext cx="13276704" cy="695046"/>
          </a:xfrm>
          <a:prstGeom prst="rect">
            <a:avLst/>
          </a:prstGeom>
        </p:spPr>
        <p:txBody>
          <a:bodyPr lIns="0" tIns="0" rIns="0" bIns="0" rtlCol="0" anchor="t">
            <a:spAutoFit/>
          </a:bodyPr>
          <a:lstStyle/>
          <a:p>
            <a:pPr algn="ctr">
              <a:lnSpc>
                <a:spcPts val="5790"/>
              </a:lnSpc>
              <a:spcBef>
                <a:spcPct val="0"/>
              </a:spcBef>
            </a:pPr>
            <a:r>
              <a:rPr lang="en-US" sz="4135" b="1" dirty="0">
                <a:solidFill>
                  <a:srgbClr val="FFFFFF"/>
                </a:solidFill>
                <a:latin typeface="Open Sans Bold"/>
                <a:ea typeface="Open Sans Bold"/>
                <a:cs typeface="Open Sans Bold"/>
                <a:sym typeface="Open Sans Bold"/>
              </a:rPr>
              <a:t> ROOT-LEFT-RIGHT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809750" y="9430632"/>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576179" y="8162698"/>
            <a:ext cx="3135642" cy="1488005"/>
          </a:xfrm>
          <a:custGeom>
            <a:avLst/>
            <a:gdLst/>
            <a:ahLst/>
            <a:cxnLst/>
            <a:rect l="l" t="t" r="r" b="b"/>
            <a:pathLst>
              <a:path w="3135642" h="1488005">
                <a:moveTo>
                  <a:pt x="0" y="0"/>
                </a:moveTo>
                <a:lnTo>
                  <a:pt x="3135642" y="0"/>
                </a:lnTo>
                <a:lnTo>
                  <a:pt x="3135642" y="1488005"/>
                </a:lnTo>
                <a:lnTo>
                  <a:pt x="0" y="1488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486400" y="9430632"/>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2801600" y="9430632"/>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553324" y="536978"/>
            <a:ext cx="4381715" cy="780742"/>
          </a:xfrm>
          <a:custGeom>
            <a:avLst/>
            <a:gdLst/>
            <a:ahLst/>
            <a:cxnLst/>
            <a:rect l="l" t="t" r="r" b="b"/>
            <a:pathLst>
              <a:path w="4381715" h="780742">
                <a:moveTo>
                  <a:pt x="0" y="0"/>
                </a:moveTo>
                <a:lnTo>
                  <a:pt x="4381715" y="0"/>
                </a:lnTo>
                <a:lnTo>
                  <a:pt x="4381715" y="780742"/>
                </a:lnTo>
                <a:lnTo>
                  <a:pt x="0" y="7807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flipH="1">
            <a:off x="14459609" y="536978"/>
            <a:ext cx="4381715" cy="780742"/>
          </a:xfrm>
          <a:custGeom>
            <a:avLst/>
            <a:gdLst/>
            <a:ahLst/>
            <a:cxnLst/>
            <a:rect l="l" t="t" r="r" b="b"/>
            <a:pathLst>
              <a:path w="4381715" h="780742">
                <a:moveTo>
                  <a:pt x="4381715" y="0"/>
                </a:moveTo>
                <a:lnTo>
                  <a:pt x="0" y="0"/>
                </a:lnTo>
                <a:lnTo>
                  <a:pt x="0" y="780742"/>
                </a:lnTo>
                <a:lnTo>
                  <a:pt x="4381715" y="780742"/>
                </a:lnTo>
                <a:lnTo>
                  <a:pt x="438171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5986280" y="8055726"/>
            <a:ext cx="770749" cy="1926872"/>
          </a:xfrm>
          <a:custGeom>
            <a:avLst/>
            <a:gdLst/>
            <a:ahLst/>
            <a:cxnLst/>
            <a:rect l="l" t="t" r="r" b="b"/>
            <a:pathLst>
              <a:path w="770749" h="1926872">
                <a:moveTo>
                  <a:pt x="0" y="0"/>
                </a:moveTo>
                <a:lnTo>
                  <a:pt x="770749" y="0"/>
                </a:lnTo>
                <a:lnTo>
                  <a:pt x="770749" y="1926871"/>
                </a:lnTo>
                <a:lnTo>
                  <a:pt x="0" y="19268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4734701" y="8055726"/>
            <a:ext cx="770749" cy="1926872"/>
          </a:xfrm>
          <a:custGeom>
            <a:avLst/>
            <a:gdLst/>
            <a:ahLst/>
            <a:cxnLst/>
            <a:rect l="l" t="t" r="r" b="b"/>
            <a:pathLst>
              <a:path w="770749" h="1926872">
                <a:moveTo>
                  <a:pt x="0" y="0"/>
                </a:moveTo>
                <a:lnTo>
                  <a:pt x="770749" y="0"/>
                </a:lnTo>
                <a:lnTo>
                  <a:pt x="770749" y="1926871"/>
                </a:lnTo>
                <a:lnTo>
                  <a:pt x="0" y="19268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3459128" y="8055726"/>
            <a:ext cx="770749" cy="1926872"/>
          </a:xfrm>
          <a:custGeom>
            <a:avLst/>
            <a:gdLst/>
            <a:ahLst/>
            <a:cxnLst/>
            <a:rect l="l" t="t" r="r" b="b"/>
            <a:pathLst>
              <a:path w="770749" h="1926872">
                <a:moveTo>
                  <a:pt x="0" y="0"/>
                </a:moveTo>
                <a:lnTo>
                  <a:pt x="770748" y="0"/>
                </a:lnTo>
                <a:lnTo>
                  <a:pt x="770748" y="1926871"/>
                </a:lnTo>
                <a:lnTo>
                  <a:pt x="0" y="19268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flipH="1">
            <a:off x="14058124" y="7942628"/>
            <a:ext cx="770749" cy="1926872"/>
          </a:xfrm>
          <a:custGeom>
            <a:avLst/>
            <a:gdLst/>
            <a:ahLst/>
            <a:cxnLst/>
            <a:rect l="l" t="t" r="r" b="b"/>
            <a:pathLst>
              <a:path w="770749" h="1926872">
                <a:moveTo>
                  <a:pt x="770748" y="0"/>
                </a:moveTo>
                <a:lnTo>
                  <a:pt x="0" y="0"/>
                </a:lnTo>
                <a:lnTo>
                  <a:pt x="0" y="1926871"/>
                </a:lnTo>
                <a:lnTo>
                  <a:pt x="770748" y="1926871"/>
                </a:lnTo>
                <a:lnTo>
                  <a:pt x="77074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flipH="1">
            <a:off x="12801600" y="7942628"/>
            <a:ext cx="770749" cy="1926872"/>
          </a:xfrm>
          <a:custGeom>
            <a:avLst/>
            <a:gdLst/>
            <a:ahLst/>
            <a:cxnLst/>
            <a:rect l="l" t="t" r="r" b="b"/>
            <a:pathLst>
              <a:path w="770749" h="1926872">
                <a:moveTo>
                  <a:pt x="770749" y="0"/>
                </a:moveTo>
                <a:lnTo>
                  <a:pt x="0" y="0"/>
                </a:lnTo>
                <a:lnTo>
                  <a:pt x="0" y="1926871"/>
                </a:lnTo>
                <a:lnTo>
                  <a:pt x="770749" y="1926871"/>
                </a:lnTo>
                <a:lnTo>
                  <a:pt x="77074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flipH="1">
            <a:off x="11530971" y="7943265"/>
            <a:ext cx="770749" cy="1926872"/>
          </a:xfrm>
          <a:custGeom>
            <a:avLst/>
            <a:gdLst/>
            <a:ahLst/>
            <a:cxnLst/>
            <a:rect l="l" t="t" r="r" b="b"/>
            <a:pathLst>
              <a:path w="770749" h="1926872">
                <a:moveTo>
                  <a:pt x="770749" y="0"/>
                </a:moveTo>
                <a:lnTo>
                  <a:pt x="0" y="0"/>
                </a:lnTo>
                <a:lnTo>
                  <a:pt x="0" y="1926871"/>
                </a:lnTo>
                <a:lnTo>
                  <a:pt x="770749" y="1926871"/>
                </a:lnTo>
                <a:lnTo>
                  <a:pt x="77074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4" name="Group 14"/>
          <p:cNvGrpSpPr/>
          <p:nvPr/>
        </p:nvGrpSpPr>
        <p:grpSpPr>
          <a:xfrm>
            <a:off x="508830" y="4565930"/>
            <a:ext cx="519870" cy="548704"/>
            <a:chOff x="0" y="0"/>
            <a:chExt cx="812800" cy="857881"/>
          </a:xfrm>
        </p:grpSpPr>
        <p:sp>
          <p:nvSpPr>
            <p:cNvPr id="15" name="Freeform 15"/>
            <p:cNvSpPr/>
            <p:nvPr/>
          </p:nvSpPr>
          <p:spPr>
            <a:xfrm>
              <a:off x="0" y="0"/>
              <a:ext cx="812800" cy="857881"/>
            </a:xfrm>
            <a:custGeom>
              <a:avLst/>
              <a:gdLst/>
              <a:ahLst/>
              <a:cxnLst/>
              <a:rect l="l" t="t" r="r" b="b"/>
              <a:pathLst>
                <a:path w="812800" h="857881">
                  <a:moveTo>
                    <a:pt x="406400" y="0"/>
                  </a:moveTo>
                  <a:cubicBezTo>
                    <a:pt x="181951" y="0"/>
                    <a:pt x="0" y="192043"/>
                    <a:pt x="0" y="428940"/>
                  </a:cubicBezTo>
                  <a:cubicBezTo>
                    <a:pt x="0" y="665838"/>
                    <a:pt x="181951" y="857881"/>
                    <a:pt x="406400" y="857881"/>
                  </a:cubicBezTo>
                  <a:cubicBezTo>
                    <a:pt x="630849" y="857881"/>
                    <a:pt x="812800" y="665838"/>
                    <a:pt x="812800" y="428940"/>
                  </a:cubicBezTo>
                  <a:cubicBezTo>
                    <a:pt x="812800" y="192043"/>
                    <a:pt x="630849" y="0"/>
                    <a:pt x="406400" y="0"/>
                  </a:cubicBezTo>
                  <a:close/>
                </a:path>
              </a:pathLst>
            </a:custGeom>
            <a:solidFill>
              <a:srgbClr val="006D40"/>
            </a:solidFill>
          </p:spPr>
          <p:txBody>
            <a:bodyPr/>
            <a:lstStyle/>
            <a:p>
              <a:endParaRPr lang="en-US"/>
            </a:p>
          </p:txBody>
        </p:sp>
        <p:sp>
          <p:nvSpPr>
            <p:cNvPr id="16" name="TextBox 16"/>
            <p:cNvSpPr txBox="1"/>
            <p:nvPr/>
          </p:nvSpPr>
          <p:spPr>
            <a:xfrm>
              <a:off x="76200" y="51851"/>
              <a:ext cx="660400" cy="725603"/>
            </a:xfrm>
            <a:prstGeom prst="rect">
              <a:avLst/>
            </a:prstGeom>
          </p:spPr>
          <p:txBody>
            <a:bodyPr lIns="50800" tIns="50800" rIns="50800" bIns="50800" rtlCol="0" anchor="ctr"/>
            <a:lstStyle/>
            <a:p>
              <a:pPr algn="ctr">
                <a:lnSpc>
                  <a:spcPts val="2519"/>
                </a:lnSpc>
              </a:pPr>
              <a:r>
                <a:rPr lang="en-US" sz="1799" b="1">
                  <a:solidFill>
                    <a:srgbClr val="FFFFFF"/>
                  </a:solidFill>
                  <a:latin typeface="Open Sans Bold"/>
                  <a:ea typeface="Open Sans Bold"/>
                  <a:cs typeface="Open Sans Bold"/>
                  <a:sym typeface="Open Sans Bold"/>
                </a:rPr>
                <a:t>1.</a:t>
              </a:r>
            </a:p>
          </p:txBody>
        </p:sp>
      </p:grpSp>
      <p:sp>
        <p:nvSpPr>
          <p:cNvPr id="17" name="TextBox 17"/>
          <p:cNvSpPr txBox="1"/>
          <p:nvPr/>
        </p:nvSpPr>
        <p:spPr>
          <a:xfrm>
            <a:off x="4226120" y="1423548"/>
            <a:ext cx="9930133" cy="887095"/>
          </a:xfrm>
          <a:prstGeom prst="rect">
            <a:avLst/>
          </a:prstGeom>
        </p:spPr>
        <p:txBody>
          <a:bodyPr lIns="0" tIns="0" rIns="0" bIns="0" rtlCol="0" anchor="t">
            <a:spAutoFit/>
          </a:bodyPr>
          <a:lstStyle/>
          <a:p>
            <a:pPr algn="ctr">
              <a:lnSpc>
                <a:spcPts val="7280"/>
              </a:lnSpc>
              <a:spcBef>
                <a:spcPct val="0"/>
              </a:spcBef>
            </a:pPr>
            <a:r>
              <a:rPr lang="en-US" sz="5200">
                <a:solidFill>
                  <a:srgbClr val="FFFFFF"/>
                </a:solidFill>
                <a:latin typeface="Press Start 2P"/>
                <a:ea typeface="Press Start 2P"/>
                <a:cs typeface="Press Start 2P"/>
                <a:sym typeface="Press Start 2P"/>
              </a:rPr>
              <a:t>GUI </a:t>
            </a:r>
          </a:p>
        </p:txBody>
      </p:sp>
      <p:sp>
        <p:nvSpPr>
          <p:cNvPr id="18" name="TextBox 18"/>
          <p:cNvSpPr txBox="1"/>
          <p:nvPr/>
        </p:nvSpPr>
        <p:spPr>
          <a:xfrm>
            <a:off x="0" y="2660379"/>
            <a:ext cx="14828872" cy="372745"/>
          </a:xfrm>
          <a:prstGeom prst="rect">
            <a:avLst/>
          </a:prstGeom>
        </p:spPr>
        <p:txBody>
          <a:bodyPr lIns="0" tIns="0" rIns="0" bIns="0" rtlCol="0" anchor="t">
            <a:spAutoFit/>
          </a:bodyPr>
          <a:lstStyle/>
          <a:p>
            <a:pPr algn="ctr">
              <a:lnSpc>
                <a:spcPts val="3079"/>
              </a:lnSpc>
              <a:spcBef>
                <a:spcPct val="0"/>
              </a:spcBef>
            </a:pPr>
            <a:r>
              <a:rPr lang="en-US" sz="2199" b="1" dirty="0">
                <a:solidFill>
                  <a:srgbClr val="FFFFFF"/>
                </a:solidFill>
                <a:latin typeface="Open Sans Bold"/>
                <a:ea typeface="Open Sans Bold"/>
                <a:cs typeface="Open Sans Bold"/>
                <a:sym typeface="Open Sans Bold"/>
              </a:rPr>
              <a:t>THE LIBRARY USED: RAYGUI WHICH IS A LIBRARY FROM A REAL GAME AND WE FOUND IT ON GITHUB </a:t>
            </a:r>
          </a:p>
        </p:txBody>
      </p:sp>
      <p:sp>
        <p:nvSpPr>
          <p:cNvPr id="19" name="TextBox 19"/>
          <p:cNvSpPr txBox="1"/>
          <p:nvPr/>
        </p:nvSpPr>
        <p:spPr>
          <a:xfrm>
            <a:off x="81625" y="3248562"/>
            <a:ext cx="3111818" cy="727710"/>
          </a:xfrm>
          <a:prstGeom prst="rect">
            <a:avLst/>
          </a:prstGeom>
        </p:spPr>
        <p:txBody>
          <a:bodyPr lIns="0" tIns="0" rIns="0" bIns="0" rtlCol="0" anchor="t">
            <a:spAutoFit/>
          </a:bodyPr>
          <a:lstStyle/>
          <a:p>
            <a:pPr algn="ctr">
              <a:lnSpc>
                <a:spcPts val="2939"/>
              </a:lnSpc>
            </a:pPr>
            <a:r>
              <a:rPr lang="en-US" sz="2099" b="1">
                <a:solidFill>
                  <a:srgbClr val="FFFFFF"/>
                </a:solidFill>
                <a:latin typeface="Open Sans Bold"/>
                <a:ea typeface="Open Sans Bold"/>
                <a:cs typeface="Open Sans Bold"/>
                <a:sym typeface="Open Sans Bold"/>
              </a:rPr>
              <a:t>FUNCTIONS USED:</a:t>
            </a:r>
          </a:p>
          <a:p>
            <a:pPr algn="ctr">
              <a:lnSpc>
                <a:spcPts val="2939"/>
              </a:lnSpc>
              <a:spcBef>
                <a:spcPct val="0"/>
              </a:spcBef>
            </a:pPr>
            <a:endParaRPr lang="en-US" sz="2099" b="1">
              <a:solidFill>
                <a:srgbClr val="FFFFFF"/>
              </a:solidFill>
              <a:latin typeface="Open Sans Bold"/>
              <a:ea typeface="Open Sans Bold"/>
              <a:cs typeface="Open Sans Bold"/>
              <a:sym typeface="Open Sans Bold"/>
            </a:endParaRPr>
          </a:p>
        </p:txBody>
      </p:sp>
      <p:sp>
        <p:nvSpPr>
          <p:cNvPr id="20" name="TextBox 20"/>
          <p:cNvSpPr txBox="1"/>
          <p:nvPr/>
        </p:nvSpPr>
        <p:spPr>
          <a:xfrm>
            <a:off x="1081368" y="4712679"/>
            <a:ext cx="12354774"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GUI BUTTON :IT IS STRUCT THAT STORE THE COORINATES OF THE BUTTON AND THE SHAPE OF THE BUTTON</a:t>
            </a:r>
          </a:p>
        </p:txBody>
      </p:sp>
      <p:grpSp>
        <p:nvGrpSpPr>
          <p:cNvPr id="21" name="Group 21"/>
          <p:cNvGrpSpPr/>
          <p:nvPr/>
        </p:nvGrpSpPr>
        <p:grpSpPr>
          <a:xfrm>
            <a:off x="508830" y="5253635"/>
            <a:ext cx="519870" cy="548704"/>
            <a:chOff x="0" y="0"/>
            <a:chExt cx="812800" cy="857881"/>
          </a:xfrm>
        </p:grpSpPr>
        <p:sp>
          <p:nvSpPr>
            <p:cNvPr id="22" name="Freeform 22"/>
            <p:cNvSpPr/>
            <p:nvPr/>
          </p:nvSpPr>
          <p:spPr>
            <a:xfrm>
              <a:off x="0" y="0"/>
              <a:ext cx="812800" cy="857881"/>
            </a:xfrm>
            <a:custGeom>
              <a:avLst/>
              <a:gdLst/>
              <a:ahLst/>
              <a:cxnLst/>
              <a:rect l="l" t="t" r="r" b="b"/>
              <a:pathLst>
                <a:path w="812800" h="857881">
                  <a:moveTo>
                    <a:pt x="406400" y="0"/>
                  </a:moveTo>
                  <a:cubicBezTo>
                    <a:pt x="181951" y="0"/>
                    <a:pt x="0" y="192043"/>
                    <a:pt x="0" y="428940"/>
                  </a:cubicBezTo>
                  <a:cubicBezTo>
                    <a:pt x="0" y="665838"/>
                    <a:pt x="181951" y="857881"/>
                    <a:pt x="406400" y="857881"/>
                  </a:cubicBezTo>
                  <a:cubicBezTo>
                    <a:pt x="630849" y="857881"/>
                    <a:pt x="812800" y="665838"/>
                    <a:pt x="812800" y="428940"/>
                  </a:cubicBezTo>
                  <a:cubicBezTo>
                    <a:pt x="812800" y="192043"/>
                    <a:pt x="630849" y="0"/>
                    <a:pt x="406400" y="0"/>
                  </a:cubicBezTo>
                  <a:close/>
                </a:path>
              </a:pathLst>
            </a:custGeom>
            <a:solidFill>
              <a:srgbClr val="BC3F1E"/>
            </a:solidFill>
          </p:spPr>
          <p:txBody>
            <a:bodyPr/>
            <a:lstStyle/>
            <a:p>
              <a:endParaRPr lang="en-US"/>
            </a:p>
          </p:txBody>
        </p:sp>
        <p:sp>
          <p:nvSpPr>
            <p:cNvPr id="23" name="TextBox 23"/>
            <p:cNvSpPr txBox="1"/>
            <p:nvPr/>
          </p:nvSpPr>
          <p:spPr>
            <a:xfrm>
              <a:off x="76200" y="51851"/>
              <a:ext cx="660400" cy="725603"/>
            </a:xfrm>
            <a:prstGeom prst="rect">
              <a:avLst/>
            </a:prstGeom>
          </p:spPr>
          <p:txBody>
            <a:bodyPr lIns="50800" tIns="50800" rIns="50800" bIns="50800" rtlCol="0" anchor="ctr"/>
            <a:lstStyle/>
            <a:p>
              <a:pPr algn="ctr">
                <a:lnSpc>
                  <a:spcPts val="2519"/>
                </a:lnSpc>
              </a:pPr>
              <a:r>
                <a:rPr lang="en-US" sz="1799" b="1">
                  <a:solidFill>
                    <a:srgbClr val="FFFFFF"/>
                  </a:solidFill>
                  <a:latin typeface="Open Sans Bold"/>
                  <a:ea typeface="Open Sans Bold"/>
                  <a:cs typeface="Open Sans Bold"/>
                  <a:sym typeface="Open Sans Bold"/>
                </a:rPr>
                <a:t>2.</a:t>
              </a:r>
            </a:p>
          </p:txBody>
        </p:sp>
      </p:grpSp>
      <p:sp>
        <p:nvSpPr>
          <p:cNvPr id="24" name="TextBox 24"/>
          <p:cNvSpPr txBox="1"/>
          <p:nvPr/>
        </p:nvSpPr>
        <p:spPr>
          <a:xfrm>
            <a:off x="958705" y="5371809"/>
            <a:ext cx="13234949"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DRAW TEXTURE :IS USED TO DRAW THE BACKGROUND OF THE SCREEN OR TO DRAW ANY FIGURE ON THE SCREEN</a:t>
            </a:r>
          </a:p>
        </p:txBody>
      </p:sp>
      <p:grpSp>
        <p:nvGrpSpPr>
          <p:cNvPr id="25" name="Group 25"/>
          <p:cNvGrpSpPr/>
          <p:nvPr/>
        </p:nvGrpSpPr>
        <p:grpSpPr>
          <a:xfrm>
            <a:off x="508830" y="5945214"/>
            <a:ext cx="519870" cy="570922"/>
            <a:chOff x="0" y="0"/>
            <a:chExt cx="812800" cy="892619"/>
          </a:xfrm>
        </p:grpSpPr>
        <p:sp>
          <p:nvSpPr>
            <p:cNvPr id="26" name="Freeform 26"/>
            <p:cNvSpPr/>
            <p:nvPr/>
          </p:nvSpPr>
          <p:spPr>
            <a:xfrm>
              <a:off x="0" y="0"/>
              <a:ext cx="812800" cy="892619"/>
            </a:xfrm>
            <a:custGeom>
              <a:avLst/>
              <a:gdLst/>
              <a:ahLst/>
              <a:cxnLst/>
              <a:rect l="l" t="t" r="r" b="b"/>
              <a:pathLst>
                <a:path w="812800" h="892619">
                  <a:moveTo>
                    <a:pt x="406400" y="0"/>
                  </a:moveTo>
                  <a:cubicBezTo>
                    <a:pt x="181951" y="0"/>
                    <a:pt x="0" y="199819"/>
                    <a:pt x="0" y="446309"/>
                  </a:cubicBezTo>
                  <a:cubicBezTo>
                    <a:pt x="0" y="692799"/>
                    <a:pt x="181951" y="892619"/>
                    <a:pt x="406400" y="892619"/>
                  </a:cubicBezTo>
                  <a:cubicBezTo>
                    <a:pt x="630849" y="892619"/>
                    <a:pt x="812800" y="692799"/>
                    <a:pt x="812800" y="446309"/>
                  </a:cubicBezTo>
                  <a:cubicBezTo>
                    <a:pt x="812800" y="199819"/>
                    <a:pt x="630849" y="0"/>
                    <a:pt x="406400" y="0"/>
                  </a:cubicBezTo>
                  <a:close/>
                </a:path>
              </a:pathLst>
            </a:custGeom>
            <a:solidFill>
              <a:srgbClr val="FDAD16"/>
            </a:solidFill>
          </p:spPr>
          <p:txBody>
            <a:bodyPr/>
            <a:lstStyle/>
            <a:p>
              <a:endParaRPr lang="en-US"/>
            </a:p>
          </p:txBody>
        </p:sp>
        <p:sp>
          <p:nvSpPr>
            <p:cNvPr id="27" name="TextBox 27"/>
            <p:cNvSpPr txBox="1"/>
            <p:nvPr/>
          </p:nvSpPr>
          <p:spPr>
            <a:xfrm>
              <a:off x="76200" y="55108"/>
              <a:ext cx="660400" cy="753828"/>
            </a:xfrm>
            <a:prstGeom prst="rect">
              <a:avLst/>
            </a:prstGeom>
          </p:spPr>
          <p:txBody>
            <a:bodyPr lIns="50800" tIns="50800" rIns="50800" bIns="50800" rtlCol="0" anchor="ctr"/>
            <a:lstStyle/>
            <a:p>
              <a:pPr algn="ctr">
                <a:lnSpc>
                  <a:spcPts val="2519"/>
                </a:lnSpc>
              </a:pPr>
              <a:r>
                <a:rPr lang="en-US" sz="1799" b="1">
                  <a:solidFill>
                    <a:srgbClr val="FFFFFF"/>
                  </a:solidFill>
                  <a:latin typeface="Open Sans Bold"/>
                  <a:ea typeface="Open Sans Bold"/>
                  <a:cs typeface="Open Sans Bold"/>
                  <a:sym typeface="Open Sans Bold"/>
                </a:rPr>
                <a:t>3.</a:t>
              </a:r>
            </a:p>
          </p:txBody>
        </p:sp>
      </p:grpSp>
      <p:sp>
        <p:nvSpPr>
          <p:cNvPr id="28" name="TextBox 28"/>
          <p:cNvSpPr txBox="1"/>
          <p:nvPr/>
        </p:nvSpPr>
        <p:spPr>
          <a:xfrm>
            <a:off x="1062318" y="6030939"/>
            <a:ext cx="15377832"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DRAW TEXT :IS A STRUCT USED TO DISPLAY THE STRING STORED IN IT AND IT ALSO CARRY THE COORDINATES OF THE STRING STORED</a:t>
            </a:r>
          </a:p>
        </p:txBody>
      </p:sp>
      <p:sp>
        <p:nvSpPr>
          <p:cNvPr id="29" name="TextBox 29"/>
          <p:cNvSpPr txBox="1"/>
          <p:nvPr/>
        </p:nvSpPr>
        <p:spPr>
          <a:xfrm>
            <a:off x="-155529" y="6751093"/>
            <a:ext cx="1278255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 LOADMUSICSTRAM :IS USED TO LOAD THE MUSIC INTO VARIABLE WITH MUSIC DATA TYPE</a:t>
            </a:r>
          </a:p>
        </p:txBody>
      </p:sp>
      <p:grpSp>
        <p:nvGrpSpPr>
          <p:cNvPr id="30" name="Group 30"/>
          <p:cNvGrpSpPr/>
          <p:nvPr/>
        </p:nvGrpSpPr>
        <p:grpSpPr>
          <a:xfrm>
            <a:off x="542448" y="6659012"/>
            <a:ext cx="519870" cy="548704"/>
            <a:chOff x="0" y="0"/>
            <a:chExt cx="812800" cy="857881"/>
          </a:xfrm>
        </p:grpSpPr>
        <p:sp>
          <p:nvSpPr>
            <p:cNvPr id="31" name="Freeform 31"/>
            <p:cNvSpPr/>
            <p:nvPr/>
          </p:nvSpPr>
          <p:spPr>
            <a:xfrm>
              <a:off x="0" y="0"/>
              <a:ext cx="812800" cy="857881"/>
            </a:xfrm>
            <a:custGeom>
              <a:avLst/>
              <a:gdLst/>
              <a:ahLst/>
              <a:cxnLst/>
              <a:rect l="l" t="t" r="r" b="b"/>
              <a:pathLst>
                <a:path w="812800" h="857881">
                  <a:moveTo>
                    <a:pt x="406400" y="0"/>
                  </a:moveTo>
                  <a:cubicBezTo>
                    <a:pt x="181951" y="0"/>
                    <a:pt x="0" y="192043"/>
                    <a:pt x="0" y="428940"/>
                  </a:cubicBezTo>
                  <a:cubicBezTo>
                    <a:pt x="0" y="665838"/>
                    <a:pt x="181951" y="857881"/>
                    <a:pt x="406400" y="857881"/>
                  </a:cubicBezTo>
                  <a:cubicBezTo>
                    <a:pt x="630849" y="857881"/>
                    <a:pt x="812800" y="665838"/>
                    <a:pt x="812800" y="428940"/>
                  </a:cubicBezTo>
                  <a:cubicBezTo>
                    <a:pt x="812800" y="192043"/>
                    <a:pt x="630849" y="0"/>
                    <a:pt x="406400" y="0"/>
                  </a:cubicBezTo>
                  <a:close/>
                </a:path>
              </a:pathLst>
            </a:custGeom>
            <a:solidFill>
              <a:srgbClr val="A492AA"/>
            </a:solidFill>
          </p:spPr>
          <p:txBody>
            <a:bodyPr/>
            <a:lstStyle/>
            <a:p>
              <a:endParaRPr lang="en-US"/>
            </a:p>
          </p:txBody>
        </p:sp>
        <p:sp>
          <p:nvSpPr>
            <p:cNvPr id="32" name="TextBox 32"/>
            <p:cNvSpPr txBox="1"/>
            <p:nvPr/>
          </p:nvSpPr>
          <p:spPr>
            <a:xfrm>
              <a:off x="76200" y="51851"/>
              <a:ext cx="660400" cy="725603"/>
            </a:xfrm>
            <a:prstGeom prst="rect">
              <a:avLst/>
            </a:prstGeom>
          </p:spPr>
          <p:txBody>
            <a:bodyPr lIns="50800" tIns="50800" rIns="50800" bIns="50800" rtlCol="0" anchor="ctr"/>
            <a:lstStyle/>
            <a:p>
              <a:pPr algn="ctr">
                <a:lnSpc>
                  <a:spcPts val="2519"/>
                </a:lnSpc>
              </a:pPr>
              <a:r>
                <a:rPr lang="en-US" sz="1799" b="1">
                  <a:solidFill>
                    <a:srgbClr val="FFFFFF"/>
                  </a:solidFill>
                  <a:latin typeface="Open Sans Bold"/>
                  <a:ea typeface="Open Sans Bold"/>
                  <a:cs typeface="Open Sans Bold"/>
                  <a:sym typeface="Open Sans Bold"/>
                </a:rPr>
                <a:t>4.</a:t>
              </a:r>
            </a:p>
          </p:txBody>
        </p:sp>
      </p:grpSp>
      <p:grpSp>
        <p:nvGrpSpPr>
          <p:cNvPr id="33" name="Group 33"/>
          <p:cNvGrpSpPr/>
          <p:nvPr/>
        </p:nvGrpSpPr>
        <p:grpSpPr>
          <a:xfrm>
            <a:off x="508830" y="7393924"/>
            <a:ext cx="519870" cy="548704"/>
            <a:chOff x="0" y="0"/>
            <a:chExt cx="812800" cy="857881"/>
          </a:xfrm>
        </p:grpSpPr>
        <p:sp>
          <p:nvSpPr>
            <p:cNvPr id="34" name="Freeform 34"/>
            <p:cNvSpPr/>
            <p:nvPr/>
          </p:nvSpPr>
          <p:spPr>
            <a:xfrm>
              <a:off x="0" y="0"/>
              <a:ext cx="812800" cy="857881"/>
            </a:xfrm>
            <a:custGeom>
              <a:avLst/>
              <a:gdLst/>
              <a:ahLst/>
              <a:cxnLst/>
              <a:rect l="l" t="t" r="r" b="b"/>
              <a:pathLst>
                <a:path w="812800" h="857881">
                  <a:moveTo>
                    <a:pt x="406400" y="0"/>
                  </a:moveTo>
                  <a:cubicBezTo>
                    <a:pt x="181951" y="0"/>
                    <a:pt x="0" y="192043"/>
                    <a:pt x="0" y="428940"/>
                  </a:cubicBezTo>
                  <a:cubicBezTo>
                    <a:pt x="0" y="665838"/>
                    <a:pt x="181951" y="857881"/>
                    <a:pt x="406400" y="857881"/>
                  </a:cubicBezTo>
                  <a:cubicBezTo>
                    <a:pt x="630849" y="857881"/>
                    <a:pt x="812800" y="665838"/>
                    <a:pt x="812800" y="428940"/>
                  </a:cubicBezTo>
                  <a:cubicBezTo>
                    <a:pt x="812800" y="192043"/>
                    <a:pt x="630849" y="0"/>
                    <a:pt x="406400" y="0"/>
                  </a:cubicBezTo>
                  <a:close/>
                </a:path>
              </a:pathLst>
            </a:custGeom>
            <a:solidFill>
              <a:srgbClr val="EA3D8C"/>
            </a:solidFill>
          </p:spPr>
          <p:txBody>
            <a:bodyPr/>
            <a:lstStyle/>
            <a:p>
              <a:endParaRPr lang="en-US"/>
            </a:p>
          </p:txBody>
        </p:sp>
        <p:sp>
          <p:nvSpPr>
            <p:cNvPr id="35" name="TextBox 35"/>
            <p:cNvSpPr txBox="1"/>
            <p:nvPr/>
          </p:nvSpPr>
          <p:spPr>
            <a:xfrm>
              <a:off x="76200" y="51851"/>
              <a:ext cx="660400" cy="725603"/>
            </a:xfrm>
            <a:prstGeom prst="rect">
              <a:avLst/>
            </a:prstGeom>
          </p:spPr>
          <p:txBody>
            <a:bodyPr lIns="50800" tIns="50800" rIns="50800" bIns="50800" rtlCol="0" anchor="ctr"/>
            <a:lstStyle/>
            <a:p>
              <a:pPr algn="ctr">
                <a:lnSpc>
                  <a:spcPts val="2519"/>
                </a:lnSpc>
              </a:pPr>
              <a:r>
                <a:rPr lang="en-US" sz="1799" b="1">
                  <a:solidFill>
                    <a:srgbClr val="FFFFFF"/>
                  </a:solidFill>
                  <a:latin typeface="Open Sans Bold"/>
                  <a:ea typeface="Open Sans Bold"/>
                  <a:cs typeface="Open Sans Bold"/>
                  <a:sym typeface="Open Sans Bold"/>
                </a:rPr>
                <a:t>5.</a:t>
              </a:r>
            </a:p>
          </p:txBody>
        </p:sp>
      </p:grpSp>
      <p:sp>
        <p:nvSpPr>
          <p:cNvPr id="36" name="TextBox 36"/>
          <p:cNvSpPr txBox="1"/>
          <p:nvPr/>
        </p:nvSpPr>
        <p:spPr>
          <a:xfrm>
            <a:off x="768765" y="7505398"/>
            <a:ext cx="10555982"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LOAD TEXTURE:IS USED TO LOAD THE PHOTO ]IN VARIABLE WITH TEXTURE DATA TYPE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26185" y="5587300"/>
            <a:ext cx="1989556" cy="3880340"/>
          </a:xfrm>
          <a:custGeom>
            <a:avLst/>
            <a:gdLst/>
            <a:ahLst/>
            <a:cxnLst/>
            <a:rect l="l" t="t" r="r" b="b"/>
            <a:pathLst>
              <a:path w="1989556" h="3880340">
                <a:moveTo>
                  <a:pt x="0" y="0"/>
                </a:moveTo>
                <a:lnTo>
                  <a:pt x="1989556" y="0"/>
                </a:lnTo>
                <a:lnTo>
                  <a:pt x="1989556" y="3880340"/>
                </a:lnTo>
                <a:lnTo>
                  <a:pt x="0" y="3880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215858" y="5587300"/>
            <a:ext cx="1989556" cy="3880340"/>
          </a:xfrm>
          <a:custGeom>
            <a:avLst/>
            <a:gdLst/>
            <a:ahLst/>
            <a:cxnLst/>
            <a:rect l="l" t="t" r="r" b="b"/>
            <a:pathLst>
              <a:path w="1989556" h="3880340">
                <a:moveTo>
                  <a:pt x="0" y="0"/>
                </a:moveTo>
                <a:lnTo>
                  <a:pt x="1989556" y="0"/>
                </a:lnTo>
                <a:lnTo>
                  <a:pt x="1989556" y="3880340"/>
                </a:lnTo>
                <a:lnTo>
                  <a:pt x="0" y="3880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457901" y="5587300"/>
            <a:ext cx="1989556" cy="3880340"/>
          </a:xfrm>
          <a:custGeom>
            <a:avLst/>
            <a:gdLst/>
            <a:ahLst/>
            <a:cxnLst/>
            <a:rect l="l" t="t" r="r" b="b"/>
            <a:pathLst>
              <a:path w="1989556" h="3880340">
                <a:moveTo>
                  <a:pt x="0" y="0"/>
                </a:moveTo>
                <a:lnTo>
                  <a:pt x="1989556" y="0"/>
                </a:lnTo>
                <a:lnTo>
                  <a:pt x="1989556" y="3880340"/>
                </a:lnTo>
                <a:lnTo>
                  <a:pt x="0" y="3880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6699944" y="5587300"/>
            <a:ext cx="1989556" cy="3880340"/>
          </a:xfrm>
          <a:custGeom>
            <a:avLst/>
            <a:gdLst/>
            <a:ahLst/>
            <a:cxnLst/>
            <a:rect l="l" t="t" r="r" b="b"/>
            <a:pathLst>
              <a:path w="1989556" h="3880340">
                <a:moveTo>
                  <a:pt x="0" y="0"/>
                </a:moveTo>
                <a:lnTo>
                  <a:pt x="1989556" y="0"/>
                </a:lnTo>
                <a:lnTo>
                  <a:pt x="1989556" y="3880340"/>
                </a:lnTo>
                <a:lnTo>
                  <a:pt x="0" y="3880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8097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flipH="1">
            <a:off x="8981240" y="7974654"/>
            <a:ext cx="803498" cy="1492986"/>
          </a:xfrm>
          <a:custGeom>
            <a:avLst/>
            <a:gdLst/>
            <a:ahLst/>
            <a:cxnLst/>
            <a:rect l="l" t="t" r="r" b="b"/>
            <a:pathLst>
              <a:path w="803498" h="1492986">
                <a:moveTo>
                  <a:pt x="803497" y="0"/>
                </a:moveTo>
                <a:lnTo>
                  <a:pt x="0" y="0"/>
                </a:lnTo>
                <a:lnTo>
                  <a:pt x="0" y="1492986"/>
                </a:lnTo>
                <a:lnTo>
                  <a:pt x="803497" y="1492986"/>
                </a:lnTo>
                <a:lnTo>
                  <a:pt x="80349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041912" y="8203143"/>
            <a:ext cx="673632" cy="1264497"/>
          </a:xfrm>
          <a:custGeom>
            <a:avLst/>
            <a:gdLst/>
            <a:ahLst/>
            <a:cxnLst/>
            <a:rect l="l" t="t" r="r" b="b"/>
            <a:pathLst>
              <a:path w="673632" h="1264497">
                <a:moveTo>
                  <a:pt x="0" y="0"/>
                </a:moveTo>
                <a:lnTo>
                  <a:pt x="673633" y="0"/>
                </a:lnTo>
                <a:lnTo>
                  <a:pt x="673633" y="1264497"/>
                </a:lnTo>
                <a:lnTo>
                  <a:pt x="0" y="1264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548640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27825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p:cNvGrpSpPr/>
          <p:nvPr/>
        </p:nvGrpSpPr>
        <p:grpSpPr>
          <a:xfrm>
            <a:off x="10973891" y="2102907"/>
            <a:ext cx="677751" cy="6777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0973891" y="3298154"/>
            <a:ext cx="677751" cy="67775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7" name="Group 17"/>
          <p:cNvGrpSpPr/>
          <p:nvPr/>
        </p:nvGrpSpPr>
        <p:grpSpPr>
          <a:xfrm>
            <a:off x="10973891" y="4486055"/>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solidFill>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20" name="Group 20"/>
          <p:cNvGrpSpPr/>
          <p:nvPr/>
        </p:nvGrpSpPr>
        <p:grpSpPr>
          <a:xfrm>
            <a:off x="10973891" y="5678156"/>
            <a:ext cx="677751" cy="67775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3" name="TextBox 23"/>
          <p:cNvSpPr txBox="1"/>
          <p:nvPr/>
        </p:nvSpPr>
        <p:spPr>
          <a:xfrm>
            <a:off x="2219472" y="1988607"/>
            <a:ext cx="7565265" cy="702115"/>
          </a:xfrm>
          <a:prstGeom prst="rect">
            <a:avLst/>
          </a:prstGeom>
        </p:spPr>
        <p:txBody>
          <a:bodyPr lIns="0" tIns="0" rIns="0" bIns="0" rtlCol="0" anchor="t">
            <a:spAutoFit/>
          </a:bodyPr>
          <a:lstStyle/>
          <a:p>
            <a:pPr algn="l">
              <a:lnSpc>
                <a:spcPts val="7280"/>
              </a:lnSpc>
              <a:spcBef>
                <a:spcPct val="0"/>
              </a:spcBef>
            </a:pPr>
            <a:r>
              <a:rPr lang="en-US" sz="5200" dirty="0">
                <a:solidFill>
                  <a:srgbClr val="FFFFFF"/>
                </a:solidFill>
                <a:latin typeface="Press Start 2P"/>
                <a:ea typeface="Press Start 2P"/>
                <a:cs typeface="Press Start 2P"/>
                <a:sym typeface="Press Start 2P"/>
              </a:rPr>
              <a:t>USER MANUAL</a:t>
            </a:r>
          </a:p>
        </p:txBody>
      </p:sp>
      <p:sp>
        <p:nvSpPr>
          <p:cNvPr id="24" name="TextBox 24"/>
          <p:cNvSpPr txBox="1"/>
          <p:nvPr/>
        </p:nvSpPr>
        <p:spPr>
          <a:xfrm>
            <a:off x="2219472" y="3590077"/>
            <a:ext cx="7163517" cy="587376"/>
          </a:xfrm>
          <a:prstGeom prst="rect">
            <a:avLst/>
          </a:prstGeom>
        </p:spPr>
        <p:txBody>
          <a:bodyPr lIns="0" tIns="0" rIns="0" bIns="0" rtlCol="0" anchor="t">
            <a:spAutoFit/>
          </a:bodyPr>
          <a:lstStyle/>
          <a:p>
            <a:pPr algn="l">
              <a:lnSpc>
                <a:spcPts val="4899"/>
              </a:lnSpc>
              <a:spcBef>
                <a:spcPct val="0"/>
              </a:spcBef>
            </a:pPr>
            <a:r>
              <a:rPr lang="en-US" sz="3499" b="1" dirty="0">
                <a:solidFill>
                  <a:srgbClr val="FFFFFF"/>
                </a:solidFill>
                <a:latin typeface="Open Sans Bold"/>
                <a:ea typeface="Open Sans Bold"/>
                <a:cs typeface="Open Sans Bold"/>
                <a:sym typeface="Open Sans Bold"/>
              </a:rPr>
              <a:t>The game has 5 modes to play </a:t>
            </a:r>
          </a:p>
        </p:txBody>
      </p:sp>
      <p:sp>
        <p:nvSpPr>
          <p:cNvPr id="25" name="TextBox 25"/>
          <p:cNvSpPr txBox="1"/>
          <p:nvPr/>
        </p:nvSpPr>
        <p:spPr>
          <a:xfrm>
            <a:off x="11064711" y="227890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6" name="TextBox 26"/>
          <p:cNvSpPr txBox="1"/>
          <p:nvPr/>
        </p:nvSpPr>
        <p:spPr>
          <a:xfrm>
            <a:off x="11926438" y="3407836"/>
            <a:ext cx="3709745" cy="464821"/>
          </a:xfrm>
          <a:prstGeom prst="rect">
            <a:avLst/>
          </a:prstGeom>
        </p:spPr>
        <p:txBody>
          <a:bodyPr lIns="0" tIns="0" rIns="0" bIns="0" rtlCol="0" anchor="t">
            <a:spAutoFit/>
          </a:bodyPr>
          <a:lstStyle/>
          <a:p>
            <a:pPr algn="l">
              <a:lnSpc>
                <a:spcPts val="3779"/>
              </a:lnSpc>
              <a:spcBef>
                <a:spcPct val="0"/>
              </a:spcBef>
            </a:pPr>
            <a:r>
              <a:rPr lang="en-US" sz="2699" b="1">
                <a:solidFill>
                  <a:srgbClr val="FFFFFF"/>
                </a:solidFill>
                <a:latin typeface="Open Sans Bold"/>
                <a:ea typeface="Open Sans Bold"/>
                <a:cs typeface="Open Sans Bold"/>
                <a:sym typeface="Open Sans Bold"/>
              </a:rPr>
              <a:t>Country guess</a:t>
            </a:r>
          </a:p>
        </p:txBody>
      </p:sp>
      <p:sp>
        <p:nvSpPr>
          <p:cNvPr id="27" name="TextBox 27"/>
          <p:cNvSpPr txBox="1"/>
          <p:nvPr/>
        </p:nvSpPr>
        <p:spPr>
          <a:xfrm>
            <a:off x="11064711" y="350594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8" name="TextBox 28"/>
          <p:cNvSpPr txBox="1"/>
          <p:nvPr/>
        </p:nvSpPr>
        <p:spPr>
          <a:xfrm>
            <a:off x="11926438" y="4563945"/>
            <a:ext cx="3709745" cy="464821"/>
          </a:xfrm>
          <a:prstGeom prst="rect">
            <a:avLst/>
          </a:prstGeom>
        </p:spPr>
        <p:txBody>
          <a:bodyPr lIns="0" tIns="0" rIns="0" bIns="0" rtlCol="0" anchor="t">
            <a:spAutoFit/>
          </a:bodyPr>
          <a:lstStyle/>
          <a:p>
            <a:pPr algn="l">
              <a:lnSpc>
                <a:spcPts val="3779"/>
              </a:lnSpc>
              <a:spcBef>
                <a:spcPct val="0"/>
              </a:spcBef>
            </a:pPr>
            <a:r>
              <a:rPr lang="en-US" sz="2699" b="1" dirty="0">
                <a:solidFill>
                  <a:srgbClr val="FFFFFF"/>
                </a:solidFill>
                <a:latin typeface="Open Sans Bold"/>
                <a:ea typeface="Open Sans Bold"/>
                <a:cs typeface="Open Sans Bold"/>
                <a:sym typeface="Open Sans Bold"/>
              </a:rPr>
              <a:t>Programming guess</a:t>
            </a:r>
          </a:p>
        </p:txBody>
      </p:sp>
      <p:sp>
        <p:nvSpPr>
          <p:cNvPr id="29" name="TextBox 29"/>
          <p:cNvSpPr txBox="1"/>
          <p:nvPr/>
        </p:nvSpPr>
        <p:spPr>
          <a:xfrm>
            <a:off x="11064711" y="4662053"/>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0" name="TextBox 30"/>
          <p:cNvSpPr txBox="1"/>
          <p:nvPr/>
        </p:nvSpPr>
        <p:spPr>
          <a:xfrm>
            <a:off x="11926438" y="5761023"/>
            <a:ext cx="3709745" cy="464821"/>
          </a:xfrm>
          <a:prstGeom prst="rect">
            <a:avLst/>
          </a:prstGeom>
        </p:spPr>
        <p:txBody>
          <a:bodyPr lIns="0" tIns="0" rIns="0" bIns="0" rtlCol="0" anchor="t">
            <a:spAutoFit/>
          </a:bodyPr>
          <a:lstStyle/>
          <a:p>
            <a:pPr algn="l">
              <a:lnSpc>
                <a:spcPts val="3779"/>
              </a:lnSpc>
              <a:spcBef>
                <a:spcPct val="0"/>
              </a:spcBef>
            </a:pPr>
            <a:r>
              <a:rPr lang="en-US" sz="2699" b="1" dirty="0">
                <a:solidFill>
                  <a:srgbClr val="FFFFFF"/>
                </a:solidFill>
                <a:latin typeface="Open Sans Bold"/>
                <a:ea typeface="Open Sans Bold"/>
                <a:cs typeface="Open Sans Bold"/>
                <a:sym typeface="Open Sans Bold"/>
              </a:rPr>
              <a:t>Club guess</a:t>
            </a:r>
          </a:p>
        </p:txBody>
      </p:sp>
      <p:sp>
        <p:nvSpPr>
          <p:cNvPr id="31" name="TextBox 31"/>
          <p:cNvSpPr txBox="1"/>
          <p:nvPr/>
        </p:nvSpPr>
        <p:spPr>
          <a:xfrm>
            <a:off x="11064711" y="585913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32" name="Freeform 32"/>
          <p:cNvSpPr/>
          <p:nvPr/>
        </p:nvSpPr>
        <p:spPr>
          <a:xfrm>
            <a:off x="-417805" y="818270"/>
            <a:ext cx="2772796" cy="494062"/>
          </a:xfrm>
          <a:custGeom>
            <a:avLst/>
            <a:gdLst/>
            <a:ahLst/>
            <a:cxnLst/>
            <a:rect l="l" t="t" r="r" b="b"/>
            <a:pathLst>
              <a:path w="2772796" h="494062">
                <a:moveTo>
                  <a:pt x="0" y="0"/>
                </a:moveTo>
                <a:lnTo>
                  <a:pt x="2772796" y="0"/>
                </a:lnTo>
                <a:lnTo>
                  <a:pt x="2772796" y="494062"/>
                </a:lnTo>
                <a:lnTo>
                  <a:pt x="0" y="4940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Freeform 33"/>
          <p:cNvSpPr/>
          <p:nvPr/>
        </p:nvSpPr>
        <p:spPr>
          <a:xfrm>
            <a:off x="17022813" y="4959233"/>
            <a:ext cx="2772796" cy="494062"/>
          </a:xfrm>
          <a:custGeom>
            <a:avLst/>
            <a:gdLst/>
            <a:ahLst/>
            <a:cxnLst/>
            <a:rect l="l" t="t" r="r" b="b"/>
            <a:pathLst>
              <a:path w="2772796" h="494062">
                <a:moveTo>
                  <a:pt x="0" y="0"/>
                </a:moveTo>
                <a:lnTo>
                  <a:pt x="2772796" y="0"/>
                </a:lnTo>
                <a:lnTo>
                  <a:pt x="2772796" y="494062"/>
                </a:lnTo>
                <a:lnTo>
                  <a:pt x="0" y="4940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4" name="Freeform 34"/>
          <p:cNvSpPr/>
          <p:nvPr/>
        </p:nvSpPr>
        <p:spPr>
          <a:xfrm>
            <a:off x="15334540" y="640416"/>
            <a:ext cx="1924760" cy="671916"/>
          </a:xfrm>
          <a:custGeom>
            <a:avLst/>
            <a:gdLst/>
            <a:ahLst/>
            <a:cxnLst/>
            <a:rect l="l" t="t" r="r" b="b"/>
            <a:pathLst>
              <a:path w="1924760" h="671916">
                <a:moveTo>
                  <a:pt x="0" y="0"/>
                </a:moveTo>
                <a:lnTo>
                  <a:pt x="1924760" y="0"/>
                </a:lnTo>
                <a:lnTo>
                  <a:pt x="1924760" y="671916"/>
                </a:lnTo>
                <a:lnTo>
                  <a:pt x="0" y="6719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5" name="Freeform 35"/>
          <p:cNvSpPr/>
          <p:nvPr/>
        </p:nvSpPr>
        <p:spPr>
          <a:xfrm>
            <a:off x="555370" y="3470934"/>
            <a:ext cx="951586" cy="332190"/>
          </a:xfrm>
          <a:custGeom>
            <a:avLst/>
            <a:gdLst/>
            <a:ahLst/>
            <a:cxnLst/>
            <a:rect l="l" t="t" r="r" b="b"/>
            <a:pathLst>
              <a:path w="951586" h="332190">
                <a:moveTo>
                  <a:pt x="0" y="0"/>
                </a:moveTo>
                <a:lnTo>
                  <a:pt x="951585" y="0"/>
                </a:lnTo>
                <a:lnTo>
                  <a:pt x="951585" y="332190"/>
                </a:lnTo>
                <a:lnTo>
                  <a:pt x="0" y="3321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6" name="Freeform 36"/>
          <p:cNvSpPr/>
          <p:nvPr/>
        </p:nvSpPr>
        <p:spPr>
          <a:xfrm flipH="1">
            <a:off x="7832716" y="644363"/>
            <a:ext cx="1952021" cy="347815"/>
          </a:xfrm>
          <a:custGeom>
            <a:avLst/>
            <a:gdLst/>
            <a:ahLst/>
            <a:cxnLst/>
            <a:rect l="l" t="t" r="r" b="b"/>
            <a:pathLst>
              <a:path w="1952021" h="347815">
                <a:moveTo>
                  <a:pt x="1952021" y="0"/>
                </a:moveTo>
                <a:lnTo>
                  <a:pt x="0" y="0"/>
                </a:lnTo>
                <a:lnTo>
                  <a:pt x="0" y="347815"/>
                </a:lnTo>
                <a:lnTo>
                  <a:pt x="1952021" y="347815"/>
                </a:lnTo>
                <a:lnTo>
                  <a:pt x="1952021"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7" name="TextBox 37"/>
          <p:cNvSpPr txBox="1"/>
          <p:nvPr/>
        </p:nvSpPr>
        <p:spPr>
          <a:xfrm>
            <a:off x="11560822" y="2252308"/>
            <a:ext cx="3220868" cy="464821"/>
          </a:xfrm>
          <a:prstGeom prst="rect">
            <a:avLst/>
          </a:prstGeom>
        </p:spPr>
        <p:txBody>
          <a:bodyPr lIns="0" tIns="0" rIns="0" bIns="0" rtlCol="0" anchor="t">
            <a:spAutoFit/>
          </a:bodyPr>
          <a:lstStyle/>
          <a:p>
            <a:pPr algn="ctr">
              <a:lnSpc>
                <a:spcPts val="3779"/>
              </a:lnSpc>
              <a:spcBef>
                <a:spcPct val="0"/>
              </a:spcBef>
            </a:pPr>
            <a:r>
              <a:rPr lang="en-US" sz="2699" b="1" dirty="0">
                <a:solidFill>
                  <a:srgbClr val="FFFFFF"/>
                </a:solidFill>
                <a:latin typeface="Open Sans Bold"/>
                <a:ea typeface="Open Sans Bold"/>
                <a:cs typeface="Open Sans Bold"/>
                <a:sym typeface="Open Sans Bold"/>
              </a:rPr>
              <a:t>Course guess</a:t>
            </a:r>
          </a:p>
        </p:txBody>
      </p:sp>
      <p:grpSp>
        <p:nvGrpSpPr>
          <p:cNvPr id="38" name="Group 38"/>
          <p:cNvGrpSpPr/>
          <p:nvPr/>
        </p:nvGrpSpPr>
        <p:grpSpPr>
          <a:xfrm>
            <a:off x="10973891" y="6849719"/>
            <a:ext cx="677751" cy="67775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27"/>
            </a:solidFill>
          </p:spPr>
          <p:txBody>
            <a:bodyPr/>
            <a:lstStyle/>
            <a:p>
              <a:endParaRPr lang="en-US"/>
            </a:p>
          </p:txBody>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1" name="TextBox 41"/>
          <p:cNvSpPr txBox="1"/>
          <p:nvPr/>
        </p:nvSpPr>
        <p:spPr>
          <a:xfrm>
            <a:off x="10973891" y="707980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05</a:t>
            </a:r>
          </a:p>
        </p:txBody>
      </p:sp>
      <p:sp>
        <p:nvSpPr>
          <p:cNvPr id="42" name="TextBox 42"/>
          <p:cNvSpPr txBox="1"/>
          <p:nvPr/>
        </p:nvSpPr>
        <p:spPr>
          <a:xfrm>
            <a:off x="11926438" y="6882548"/>
            <a:ext cx="3709745" cy="464821"/>
          </a:xfrm>
          <a:prstGeom prst="rect">
            <a:avLst/>
          </a:prstGeom>
        </p:spPr>
        <p:txBody>
          <a:bodyPr lIns="0" tIns="0" rIns="0" bIns="0" rtlCol="0" anchor="t">
            <a:spAutoFit/>
          </a:bodyPr>
          <a:lstStyle/>
          <a:p>
            <a:pPr algn="l">
              <a:lnSpc>
                <a:spcPts val="3779"/>
              </a:lnSpc>
              <a:spcBef>
                <a:spcPct val="0"/>
              </a:spcBef>
            </a:pPr>
            <a:r>
              <a:rPr lang="en-US" sz="2699" b="1" dirty="0">
                <a:solidFill>
                  <a:srgbClr val="FFFFFF"/>
                </a:solidFill>
                <a:latin typeface="Open Sans Bold"/>
                <a:ea typeface="Open Sans Bold"/>
                <a:cs typeface="Open Sans Bold"/>
                <a:sym typeface="Open Sans Bold"/>
              </a:rPr>
              <a:t>Car guess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8097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1458333" y="2083857"/>
            <a:ext cx="4776180" cy="7420618"/>
          </a:xfrm>
          <a:custGeom>
            <a:avLst/>
            <a:gdLst/>
            <a:ahLst/>
            <a:cxnLst/>
            <a:rect l="l" t="t" r="r" b="b"/>
            <a:pathLst>
              <a:path w="4776180" h="7420618">
                <a:moveTo>
                  <a:pt x="4776179" y="0"/>
                </a:moveTo>
                <a:lnTo>
                  <a:pt x="0" y="0"/>
                </a:lnTo>
                <a:lnTo>
                  <a:pt x="0" y="7420618"/>
                </a:lnTo>
                <a:lnTo>
                  <a:pt x="4776179" y="7420618"/>
                </a:lnTo>
                <a:lnTo>
                  <a:pt x="477617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48640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27825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2048022" y="4416739"/>
            <a:ext cx="677751" cy="67775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2048022" y="5242166"/>
            <a:ext cx="677751" cy="67775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2" name="Group 12"/>
          <p:cNvGrpSpPr/>
          <p:nvPr/>
        </p:nvGrpSpPr>
        <p:grpSpPr>
          <a:xfrm>
            <a:off x="2048022" y="6837520"/>
            <a:ext cx="677751" cy="67775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5" name="Freeform 15"/>
          <p:cNvSpPr/>
          <p:nvPr/>
        </p:nvSpPr>
        <p:spPr>
          <a:xfrm>
            <a:off x="11088847" y="7291376"/>
            <a:ext cx="1126068" cy="1126068"/>
          </a:xfrm>
          <a:custGeom>
            <a:avLst/>
            <a:gdLst/>
            <a:ahLst/>
            <a:cxnLst/>
            <a:rect l="l" t="t" r="r" b="b"/>
            <a:pathLst>
              <a:path w="1126068" h="1126068">
                <a:moveTo>
                  <a:pt x="0" y="0"/>
                </a:moveTo>
                <a:lnTo>
                  <a:pt x="1126068" y="0"/>
                </a:lnTo>
                <a:lnTo>
                  <a:pt x="1126068" y="1126068"/>
                </a:lnTo>
                <a:lnTo>
                  <a:pt x="0" y="11260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1847850" y="1281745"/>
            <a:ext cx="8055131" cy="2734945"/>
          </a:xfrm>
          <a:prstGeom prst="rect">
            <a:avLst/>
          </a:prstGeom>
        </p:spPr>
        <p:txBody>
          <a:bodyPr lIns="0" tIns="0" rIns="0" bIns="0" rtlCol="0" anchor="t">
            <a:spAutoFit/>
          </a:bodyPr>
          <a:lstStyle/>
          <a:p>
            <a:pPr algn="l">
              <a:lnSpc>
                <a:spcPts val="7280"/>
              </a:lnSpc>
              <a:spcBef>
                <a:spcPct val="0"/>
              </a:spcBef>
            </a:pPr>
            <a:r>
              <a:rPr lang="en-US" sz="5200">
                <a:solidFill>
                  <a:srgbClr val="FFFFFF"/>
                </a:solidFill>
                <a:latin typeface="Press Start 2P"/>
                <a:ea typeface="Press Start 2P"/>
                <a:cs typeface="Press Start 2P"/>
                <a:sym typeface="Press Start 2P"/>
              </a:rPr>
              <a:t>FEATURES OF THE GAME CODE</a:t>
            </a:r>
          </a:p>
        </p:txBody>
      </p:sp>
      <p:sp>
        <p:nvSpPr>
          <p:cNvPr id="17" name="TextBox 17"/>
          <p:cNvSpPr txBox="1"/>
          <p:nvPr/>
        </p:nvSpPr>
        <p:spPr>
          <a:xfrm>
            <a:off x="2871438" y="4520360"/>
            <a:ext cx="5996290" cy="356235"/>
          </a:xfrm>
          <a:prstGeom prst="rect">
            <a:avLst/>
          </a:prstGeom>
        </p:spPr>
        <p:txBody>
          <a:bodyPr lIns="0" tIns="0" rIns="0" bIns="0" rtlCol="0" anchor="t">
            <a:spAutoFit/>
          </a:bodyPr>
          <a:lstStyle/>
          <a:p>
            <a:pPr algn="l">
              <a:lnSpc>
                <a:spcPts val="2939"/>
              </a:lnSpc>
              <a:spcBef>
                <a:spcPct val="0"/>
              </a:spcBef>
            </a:pPr>
            <a:r>
              <a:rPr lang="en-US" sz="2099" b="1">
                <a:solidFill>
                  <a:srgbClr val="FFFFFF"/>
                </a:solidFill>
                <a:latin typeface="Open Sans Bold"/>
                <a:ea typeface="Open Sans Bold"/>
                <a:cs typeface="Open Sans Bold"/>
                <a:sym typeface="Open Sans Bold"/>
              </a:rPr>
              <a:t>Multiplayermode </a:t>
            </a:r>
          </a:p>
        </p:txBody>
      </p:sp>
      <p:sp>
        <p:nvSpPr>
          <p:cNvPr id="18" name="TextBox 18"/>
          <p:cNvSpPr txBox="1"/>
          <p:nvPr/>
        </p:nvSpPr>
        <p:spPr>
          <a:xfrm>
            <a:off x="2138842" y="459273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19" name="TextBox 19"/>
          <p:cNvSpPr txBox="1"/>
          <p:nvPr/>
        </p:nvSpPr>
        <p:spPr>
          <a:xfrm>
            <a:off x="2138842" y="5418163"/>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0" name="TextBox 20"/>
          <p:cNvSpPr txBox="1"/>
          <p:nvPr/>
        </p:nvSpPr>
        <p:spPr>
          <a:xfrm>
            <a:off x="2138842" y="700897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21" name="Freeform 21"/>
          <p:cNvSpPr/>
          <p:nvPr/>
        </p:nvSpPr>
        <p:spPr>
          <a:xfrm>
            <a:off x="16133232" y="4665759"/>
            <a:ext cx="1126068" cy="1126068"/>
          </a:xfrm>
          <a:custGeom>
            <a:avLst/>
            <a:gdLst/>
            <a:ahLst/>
            <a:cxnLst/>
            <a:rect l="l" t="t" r="r" b="b"/>
            <a:pathLst>
              <a:path w="1126068" h="1126068">
                <a:moveTo>
                  <a:pt x="0" y="0"/>
                </a:moveTo>
                <a:lnTo>
                  <a:pt x="1126068" y="0"/>
                </a:lnTo>
                <a:lnTo>
                  <a:pt x="1126068" y="1126068"/>
                </a:lnTo>
                <a:lnTo>
                  <a:pt x="0" y="11260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Freeform 22"/>
          <p:cNvSpPr/>
          <p:nvPr/>
        </p:nvSpPr>
        <p:spPr>
          <a:xfrm>
            <a:off x="10395044" y="751416"/>
            <a:ext cx="1126068" cy="1126068"/>
          </a:xfrm>
          <a:custGeom>
            <a:avLst/>
            <a:gdLst/>
            <a:ahLst/>
            <a:cxnLst/>
            <a:rect l="l" t="t" r="r" b="b"/>
            <a:pathLst>
              <a:path w="1126068" h="1126068">
                <a:moveTo>
                  <a:pt x="0" y="0"/>
                </a:moveTo>
                <a:lnTo>
                  <a:pt x="1126068" y="0"/>
                </a:lnTo>
                <a:lnTo>
                  <a:pt x="1126068" y="1126068"/>
                </a:lnTo>
                <a:lnTo>
                  <a:pt x="0" y="11260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15334540" y="640416"/>
            <a:ext cx="1924760" cy="671916"/>
          </a:xfrm>
          <a:custGeom>
            <a:avLst/>
            <a:gdLst/>
            <a:ahLst/>
            <a:cxnLst/>
            <a:rect l="l" t="t" r="r" b="b"/>
            <a:pathLst>
              <a:path w="1924760" h="671916">
                <a:moveTo>
                  <a:pt x="0" y="0"/>
                </a:moveTo>
                <a:lnTo>
                  <a:pt x="1924760" y="0"/>
                </a:lnTo>
                <a:lnTo>
                  <a:pt x="1924760" y="671916"/>
                </a:lnTo>
                <a:lnTo>
                  <a:pt x="0" y="6719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744033" y="3463371"/>
            <a:ext cx="1924760" cy="671916"/>
          </a:xfrm>
          <a:custGeom>
            <a:avLst/>
            <a:gdLst/>
            <a:ahLst/>
            <a:cxnLst/>
            <a:rect l="l" t="t" r="r" b="b"/>
            <a:pathLst>
              <a:path w="1924760" h="671916">
                <a:moveTo>
                  <a:pt x="0" y="0"/>
                </a:moveTo>
                <a:lnTo>
                  <a:pt x="1924760" y="0"/>
                </a:lnTo>
                <a:lnTo>
                  <a:pt x="1924760" y="671916"/>
                </a:lnTo>
                <a:lnTo>
                  <a:pt x="0" y="6719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Freeform 25"/>
          <p:cNvSpPr/>
          <p:nvPr/>
        </p:nvSpPr>
        <p:spPr>
          <a:xfrm>
            <a:off x="10395044" y="5433365"/>
            <a:ext cx="969082" cy="338298"/>
          </a:xfrm>
          <a:custGeom>
            <a:avLst/>
            <a:gdLst/>
            <a:ahLst/>
            <a:cxnLst/>
            <a:rect l="l" t="t" r="r" b="b"/>
            <a:pathLst>
              <a:path w="969082" h="338298">
                <a:moveTo>
                  <a:pt x="0" y="0"/>
                </a:moveTo>
                <a:lnTo>
                  <a:pt x="969082" y="0"/>
                </a:lnTo>
                <a:lnTo>
                  <a:pt x="969082" y="338298"/>
                </a:lnTo>
                <a:lnTo>
                  <a:pt x="0" y="338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Freeform 26"/>
          <p:cNvSpPr/>
          <p:nvPr/>
        </p:nvSpPr>
        <p:spPr>
          <a:xfrm>
            <a:off x="2386897" y="471267"/>
            <a:ext cx="969082" cy="338298"/>
          </a:xfrm>
          <a:custGeom>
            <a:avLst/>
            <a:gdLst/>
            <a:ahLst/>
            <a:cxnLst/>
            <a:rect l="l" t="t" r="r" b="b"/>
            <a:pathLst>
              <a:path w="969082" h="338298">
                <a:moveTo>
                  <a:pt x="0" y="0"/>
                </a:moveTo>
                <a:lnTo>
                  <a:pt x="969082" y="0"/>
                </a:lnTo>
                <a:lnTo>
                  <a:pt x="969082" y="338298"/>
                </a:lnTo>
                <a:lnTo>
                  <a:pt x="0" y="338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7" name="TextBox 27"/>
          <p:cNvSpPr txBox="1"/>
          <p:nvPr/>
        </p:nvSpPr>
        <p:spPr>
          <a:xfrm>
            <a:off x="2871438" y="5406376"/>
            <a:ext cx="5996290" cy="356235"/>
          </a:xfrm>
          <a:prstGeom prst="rect">
            <a:avLst/>
          </a:prstGeom>
        </p:spPr>
        <p:txBody>
          <a:bodyPr lIns="0" tIns="0" rIns="0" bIns="0" rtlCol="0" anchor="t">
            <a:spAutoFit/>
          </a:bodyPr>
          <a:lstStyle/>
          <a:p>
            <a:pPr algn="l">
              <a:lnSpc>
                <a:spcPts val="2939"/>
              </a:lnSpc>
              <a:spcBef>
                <a:spcPct val="0"/>
              </a:spcBef>
            </a:pPr>
            <a:r>
              <a:rPr lang="en-US" sz="2099" b="1">
                <a:solidFill>
                  <a:srgbClr val="FFFFFF"/>
                </a:solidFill>
                <a:latin typeface="Open Sans Bold"/>
                <a:ea typeface="Open Sans Bold"/>
                <a:cs typeface="Open Sans Bold"/>
                <a:sym typeface="Open Sans Bold"/>
              </a:rPr>
              <a:t>Undo Button</a:t>
            </a:r>
          </a:p>
        </p:txBody>
      </p:sp>
      <p:sp>
        <p:nvSpPr>
          <p:cNvPr id="28" name="TextBox 28"/>
          <p:cNvSpPr txBox="1"/>
          <p:nvPr/>
        </p:nvSpPr>
        <p:spPr>
          <a:xfrm>
            <a:off x="2877270" y="7031830"/>
            <a:ext cx="5996290" cy="356235"/>
          </a:xfrm>
          <a:prstGeom prst="rect">
            <a:avLst/>
          </a:prstGeom>
        </p:spPr>
        <p:txBody>
          <a:bodyPr lIns="0" tIns="0" rIns="0" bIns="0" rtlCol="0" anchor="t">
            <a:spAutoFit/>
          </a:bodyPr>
          <a:lstStyle/>
          <a:p>
            <a:pPr algn="l">
              <a:lnSpc>
                <a:spcPts val="2939"/>
              </a:lnSpc>
              <a:spcBef>
                <a:spcPct val="0"/>
              </a:spcBef>
            </a:pPr>
            <a:r>
              <a:rPr lang="en-US" sz="2099" b="1">
                <a:solidFill>
                  <a:srgbClr val="FFFFFF"/>
                </a:solidFill>
                <a:latin typeface="Open Sans Bold"/>
                <a:ea typeface="Open Sans Bold"/>
                <a:cs typeface="Open Sans Bold"/>
                <a:sym typeface="Open Sans Bold"/>
              </a:rPr>
              <a:t>Diffrent game categories</a:t>
            </a:r>
          </a:p>
        </p:txBody>
      </p:sp>
      <p:grpSp>
        <p:nvGrpSpPr>
          <p:cNvPr id="29" name="Group 29"/>
          <p:cNvGrpSpPr/>
          <p:nvPr/>
        </p:nvGrpSpPr>
        <p:grpSpPr>
          <a:xfrm>
            <a:off x="2032665" y="6040991"/>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0400"/>
            </a:solidFill>
          </p:spPr>
          <p:txBody>
            <a:bodyPr/>
            <a:lstStyle/>
            <a:p>
              <a:endParaRPr lang="en-US"/>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2" name="TextBox 32"/>
          <p:cNvSpPr txBox="1"/>
          <p:nvPr/>
        </p:nvSpPr>
        <p:spPr>
          <a:xfrm>
            <a:off x="2123485" y="621244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3" name="TextBox 33"/>
          <p:cNvSpPr txBox="1"/>
          <p:nvPr/>
        </p:nvSpPr>
        <p:spPr>
          <a:xfrm>
            <a:off x="2861913" y="6235301"/>
            <a:ext cx="5996290" cy="356235"/>
          </a:xfrm>
          <a:prstGeom prst="rect">
            <a:avLst/>
          </a:prstGeom>
        </p:spPr>
        <p:txBody>
          <a:bodyPr lIns="0" tIns="0" rIns="0" bIns="0" rtlCol="0" anchor="t">
            <a:spAutoFit/>
          </a:bodyPr>
          <a:lstStyle/>
          <a:p>
            <a:pPr algn="l">
              <a:lnSpc>
                <a:spcPts val="2939"/>
              </a:lnSpc>
              <a:spcBef>
                <a:spcPct val="0"/>
              </a:spcBef>
            </a:pPr>
            <a:r>
              <a:rPr lang="en-US" sz="2099" b="1">
                <a:solidFill>
                  <a:srgbClr val="FFFFFF"/>
                </a:solidFill>
                <a:latin typeface="Open Sans Bold"/>
                <a:ea typeface="Open Sans Bold"/>
                <a:cs typeface="Open Sans Bold"/>
                <a:sym typeface="Open Sans Bold"/>
              </a:rPr>
              <a:t>Timer</a:t>
            </a:r>
          </a:p>
        </p:txBody>
      </p:sp>
      <p:grpSp>
        <p:nvGrpSpPr>
          <p:cNvPr id="34" name="Group 34"/>
          <p:cNvGrpSpPr/>
          <p:nvPr/>
        </p:nvGrpSpPr>
        <p:grpSpPr>
          <a:xfrm>
            <a:off x="2042190" y="7639095"/>
            <a:ext cx="677751" cy="67775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3C50"/>
            </a:solidFill>
          </p:spPr>
          <p:txBody>
            <a:bodyPr/>
            <a:lstStyle/>
            <a:p>
              <a:endParaRPr lang="en-US"/>
            </a:p>
          </p:txBody>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7" name="TextBox 37"/>
          <p:cNvSpPr txBox="1"/>
          <p:nvPr/>
        </p:nvSpPr>
        <p:spPr>
          <a:xfrm>
            <a:off x="2133010" y="781054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05</a:t>
            </a:r>
          </a:p>
        </p:txBody>
      </p:sp>
      <p:sp>
        <p:nvSpPr>
          <p:cNvPr id="38" name="TextBox 38"/>
          <p:cNvSpPr txBox="1"/>
          <p:nvPr/>
        </p:nvSpPr>
        <p:spPr>
          <a:xfrm>
            <a:off x="2871438" y="7833405"/>
            <a:ext cx="5996290" cy="356235"/>
          </a:xfrm>
          <a:prstGeom prst="rect">
            <a:avLst/>
          </a:prstGeom>
        </p:spPr>
        <p:txBody>
          <a:bodyPr lIns="0" tIns="0" rIns="0" bIns="0" rtlCol="0" anchor="t">
            <a:spAutoFit/>
          </a:bodyPr>
          <a:lstStyle/>
          <a:p>
            <a:pPr algn="l">
              <a:lnSpc>
                <a:spcPts val="2939"/>
              </a:lnSpc>
              <a:spcBef>
                <a:spcPct val="0"/>
              </a:spcBef>
            </a:pPr>
            <a:r>
              <a:rPr lang="en-US" sz="2099" b="1">
                <a:solidFill>
                  <a:srgbClr val="FFFFFF"/>
                </a:solidFill>
                <a:latin typeface="Open Sans Bold"/>
                <a:ea typeface="Open Sans Bold"/>
                <a:cs typeface="Open Sans Bold"/>
                <a:sym typeface="Open Sans Bold"/>
              </a:rPr>
              <a:t>Create new game</a:t>
            </a:r>
          </a:p>
        </p:txBody>
      </p:sp>
      <p:grpSp>
        <p:nvGrpSpPr>
          <p:cNvPr id="39" name="Group 39"/>
          <p:cNvGrpSpPr/>
          <p:nvPr/>
        </p:nvGrpSpPr>
        <p:grpSpPr>
          <a:xfrm>
            <a:off x="2042190" y="8440671"/>
            <a:ext cx="677751" cy="677751"/>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E638"/>
            </a:solidFill>
          </p:spPr>
          <p:txBody>
            <a:bodyPr/>
            <a:lstStyle/>
            <a:p>
              <a:endParaRPr lang="en-US"/>
            </a:p>
          </p:txBody>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2" name="TextBox 42"/>
          <p:cNvSpPr txBox="1"/>
          <p:nvPr/>
        </p:nvSpPr>
        <p:spPr>
          <a:xfrm>
            <a:off x="2133010" y="861212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06</a:t>
            </a:r>
          </a:p>
        </p:txBody>
      </p:sp>
      <p:sp>
        <p:nvSpPr>
          <p:cNvPr id="43" name="TextBox 43"/>
          <p:cNvSpPr txBox="1"/>
          <p:nvPr/>
        </p:nvSpPr>
        <p:spPr>
          <a:xfrm>
            <a:off x="2871438" y="8634981"/>
            <a:ext cx="5996290" cy="356235"/>
          </a:xfrm>
          <a:prstGeom prst="rect">
            <a:avLst/>
          </a:prstGeom>
        </p:spPr>
        <p:txBody>
          <a:bodyPr lIns="0" tIns="0" rIns="0" bIns="0" rtlCol="0" anchor="t">
            <a:spAutoFit/>
          </a:bodyPr>
          <a:lstStyle/>
          <a:p>
            <a:pPr algn="l">
              <a:lnSpc>
                <a:spcPts val="2939"/>
              </a:lnSpc>
              <a:spcBef>
                <a:spcPct val="0"/>
              </a:spcBef>
            </a:pPr>
            <a:r>
              <a:rPr lang="en-US" sz="2099" b="1">
                <a:solidFill>
                  <a:srgbClr val="FFFFFF"/>
                </a:solidFill>
                <a:latin typeface="Open Sans Bold"/>
                <a:ea typeface="Open Sans Bold"/>
                <a:cs typeface="Open Sans Bold"/>
                <a:sym typeface="Open Sans Bold"/>
              </a:rPr>
              <a:t>Modify and update the tree file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8097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48640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27825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5116435" y="1047302"/>
            <a:ext cx="8055131" cy="887095"/>
          </a:xfrm>
          <a:prstGeom prst="rect">
            <a:avLst/>
          </a:prstGeom>
        </p:spPr>
        <p:txBody>
          <a:bodyPr lIns="0" tIns="0" rIns="0" bIns="0" rtlCol="0" anchor="t">
            <a:spAutoFit/>
          </a:bodyPr>
          <a:lstStyle/>
          <a:p>
            <a:pPr algn="ctr">
              <a:lnSpc>
                <a:spcPts val="7280"/>
              </a:lnSpc>
              <a:spcBef>
                <a:spcPct val="0"/>
              </a:spcBef>
            </a:pPr>
            <a:r>
              <a:rPr lang="en-US" sz="5200">
                <a:solidFill>
                  <a:srgbClr val="FFFFFF"/>
                </a:solidFill>
                <a:latin typeface="Press Start 2P"/>
                <a:ea typeface="Press Start 2P"/>
                <a:cs typeface="Press Start 2P"/>
                <a:sym typeface="Press Start 2P"/>
              </a:rPr>
              <a:t>GUIDELINES</a:t>
            </a:r>
          </a:p>
        </p:txBody>
      </p:sp>
      <p:grpSp>
        <p:nvGrpSpPr>
          <p:cNvPr id="6" name="Group 6"/>
          <p:cNvGrpSpPr/>
          <p:nvPr/>
        </p:nvGrpSpPr>
        <p:grpSpPr>
          <a:xfrm>
            <a:off x="9023541" y="4825773"/>
            <a:ext cx="1161225" cy="1148165"/>
            <a:chOff x="0" y="0"/>
            <a:chExt cx="812800" cy="803659"/>
          </a:xfrm>
        </p:grpSpPr>
        <p:sp>
          <p:nvSpPr>
            <p:cNvPr id="7" name="Freeform 7"/>
            <p:cNvSpPr/>
            <p:nvPr/>
          </p:nvSpPr>
          <p:spPr>
            <a:xfrm>
              <a:off x="0" y="0"/>
              <a:ext cx="812800" cy="803659"/>
            </a:xfrm>
            <a:custGeom>
              <a:avLst/>
              <a:gdLst/>
              <a:ahLst/>
              <a:cxnLst/>
              <a:rect l="l" t="t" r="r" b="b"/>
              <a:pathLst>
                <a:path w="812800" h="803659">
                  <a:moveTo>
                    <a:pt x="406400" y="0"/>
                  </a:moveTo>
                  <a:cubicBezTo>
                    <a:pt x="181951" y="0"/>
                    <a:pt x="0" y="179905"/>
                    <a:pt x="0" y="401829"/>
                  </a:cubicBezTo>
                  <a:cubicBezTo>
                    <a:pt x="0" y="623753"/>
                    <a:pt x="181951" y="803659"/>
                    <a:pt x="406400" y="803659"/>
                  </a:cubicBezTo>
                  <a:cubicBezTo>
                    <a:pt x="630849" y="803659"/>
                    <a:pt x="812800" y="623753"/>
                    <a:pt x="812800" y="401829"/>
                  </a:cubicBezTo>
                  <a:cubicBezTo>
                    <a:pt x="812800" y="179905"/>
                    <a:pt x="630849" y="0"/>
                    <a:pt x="406400" y="0"/>
                  </a:cubicBezTo>
                  <a:close/>
                </a:path>
              </a:pathLst>
            </a:custGeom>
            <a:solidFill>
              <a:srgbClr val="74A050"/>
            </a:solidFill>
          </p:spPr>
          <p:txBody>
            <a:bodyPr/>
            <a:lstStyle/>
            <a:p>
              <a:endParaRPr lang="en-US"/>
            </a:p>
          </p:txBody>
        </p:sp>
        <p:sp>
          <p:nvSpPr>
            <p:cNvPr id="8" name="TextBox 8"/>
            <p:cNvSpPr txBox="1"/>
            <p:nvPr/>
          </p:nvSpPr>
          <p:spPr>
            <a:xfrm>
              <a:off x="76200" y="27718"/>
              <a:ext cx="660400" cy="700598"/>
            </a:xfrm>
            <a:prstGeom prst="rect">
              <a:avLst/>
            </a:prstGeom>
          </p:spPr>
          <p:txBody>
            <a:bodyPr lIns="50800" tIns="50800" rIns="50800" bIns="50800" rtlCol="0" anchor="ctr"/>
            <a:lstStyle/>
            <a:p>
              <a:pPr algn="ctr">
                <a:lnSpc>
                  <a:spcPts val="2239"/>
                </a:lnSpc>
              </a:pPr>
              <a:endParaRPr/>
            </a:p>
          </p:txBody>
        </p:sp>
      </p:grpSp>
      <p:sp>
        <p:nvSpPr>
          <p:cNvPr id="9" name="TextBox 9"/>
          <p:cNvSpPr txBox="1"/>
          <p:nvPr/>
        </p:nvSpPr>
        <p:spPr>
          <a:xfrm>
            <a:off x="3140636" y="2622949"/>
            <a:ext cx="5026549" cy="1099185"/>
          </a:xfrm>
          <a:prstGeom prst="rect">
            <a:avLst/>
          </a:prstGeom>
        </p:spPr>
        <p:txBody>
          <a:bodyPr lIns="0" tIns="0" rIns="0" bIns="0" rtlCol="0" anchor="t">
            <a:spAutoFit/>
          </a:bodyPr>
          <a:lstStyle/>
          <a:p>
            <a:pPr algn="l">
              <a:lnSpc>
                <a:spcPts val="2939"/>
              </a:lnSpc>
              <a:spcBef>
                <a:spcPct val="0"/>
              </a:spcBef>
            </a:pPr>
            <a:r>
              <a:rPr lang="en-US" sz="2099" b="1">
                <a:solidFill>
                  <a:srgbClr val="FFFFFF"/>
                </a:solidFill>
                <a:latin typeface="Open Sans Bold"/>
                <a:ea typeface="Open Sans Bold"/>
                <a:cs typeface="Open Sans Bold"/>
                <a:sym typeface="Open Sans Bold"/>
              </a:rPr>
              <a:t>The user chooses between solo and mutliplayer mode by entering 1 or 2 and entering 0 to quit</a:t>
            </a:r>
          </a:p>
        </p:txBody>
      </p:sp>
      <p:sp>
        <p:nvSpPr>
          <p:cNvPr id="10" name="TextBox 10"/>
          <p:cNvSpPr txBox="1"/>
          <p:nvPr/>
        </p:nvSpPr>
        <p:spPr>
          <a:xfrm>
            <a:off x="9179148" y="5112598"/>
            <a:ext cx="850011" cy="517365"/>
          </a:xfrm>
          <a:prstGeom prst="rect">
            <a:avLst/>
          </a:prstGeom>
        </p:spPr>
        <p:txBody>
          <a:bodyPr lIns="0" tIns="0" rIns="0" bIns="0" rtlCol="0" anchor="t">
            <a:spAutoFit/>
          </a:bodyPr>
          <a:lstStyle/>
          <a:p>
            <a:pPr algn="ctr">
              <a:lnSpc>
                <a:spcPts val="4317"/>
              </a:lnSpc>
              <a:spcBef>
                <a:spcPct val="0"/>
              </a:spcBef>
            </a:pPr>
            <a:r>
              <a:rPr lang="en-US" sz="3084" b="1">
                <a:solidFill>
                  <a:srgbClr val="FFFFFF"/>
                </a:solidFill>
                <a:latin typeface="Open Sans Bold"/>
                <a:ea typeface="Open Sans Bold"/>
                <a:cs typeface="Open Sans Bold"/>
                <a:sym typeface="Open Sans Bold"/>
              </a:rPr>
              <a:t>04</a:t>
            </a:r>
          </a:p>
        </p:txBody>
      </p:sp>
      <p:grpSp>
        <p:nvGrpSpPr>
          <p:cNvPr id="11" name="Group 11"/>
          <p:cNvGrpSpPr/>
          <p:nvPr/>
        </p:nvGrpSpPr>
        <p:grpSpPr>
          <a:xfrm>
            <a:off x="9005385" y="2669921"/>
            <a:ext cx="1128662" cy="112866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49C"/>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4" name="TextBox 14"/>
          <p:cNvSpPr txBox="1"/>
          <p:nvPr/>
        </p:nvSpPr>
        <p:spPr>
          <a:xfrm>
            <a:off x="10400747" y="2427687"/>
            <a:ext cx="6084661" cy="1565505"/>
          </a:xfrm>
          <a:prstGeom prst="rect">
            <a:avLst/>
          </a:prstGeom>
        </p:spPr>
        <p:txBody>
          <a:bodyPr lIns="0" tIns="0" rIns="0" bIns="0" rtlCol="0" anchor="t">
            <a:spAutoFit/>
          </a:bodyPr>
          <a:lstStyle/>
          <a:p>
            <a:pPr algn="l">
              <a:lnSpc>
                <a:spcPts val="3115"/>
              </a:lnSpc>
            </a:pPr>
            <a:r>
              <a:rPr lang="en-US" sz="2225" b="1">
                <a:solidFill>
                  <a:srgbClr val="FFFFFF"/>
                </a:solidFill>
                <a:latin typeface="Open Sans Bold"/>
                <a:ea typeface="Open Sans Bold"/>
                <a:cs typeface="Open Sans Bold"/>
                <a:sym typeface="Open Sans Bold"/>
              </a:rPr>
              <a:t>The user enters a number from 1 to 5 to choose a game mode of: course, country, programming language, football and cars. </a:t>
            </a:r>
          </a:p>
          <a:p>
            <a:pPr algn="l">
              <a:lnSpc>
                <a:spcPts val="3115"/>
              </a:lnSpc>
              <a:spcBef>
                <a:spcPct val="0"/>
              </a:spcBef>
            </a:pPr>
            <a:r>
              <a:rPr lang="en-US" sz="2225" b="1">
                <a:solidFill>
                  <a:srgbClr val="FFFFFF"/>
                </a:solidFill>
                <a:latin typeface="Open Sans Bold"/>
                <a:ea typeface="Open Sans Bold"/>
                <a:cs typeface="Open Sans Bold"/>
                <a:sym typeface="Open Sans Bold"/>
              </a:rPr>
              <a:t>Or he can enter 6 to create his own game.</a:t>
            </a:r>
          </a:p>
        </p:txBody>
      </p:sp>
      <p:sp>
        <p:nvSpPr>
          <p:cNvPr id="15" name="TextBox 15"/>
          <p:cNvSpPr txBox="1"/>
          <p:nvPr/>
        </p:nvSpPr>
        <p:spPr>
          <a:xfrm>
            <a:off x="9156628" y="2959983"/>
            <a:ext cx="826175" cy="494935"/>
          </a:xfrm>
          <a:prstGeom prst="rect">
            <a:avLst/>
          </a:prstGeom>
        </p:spPr>
        <p:txBody>
          <a:bodyPr lIns="0" tIns="0" rIns="0" bIns="0" rtlCol="0" anchor="t">
            <a:spAutoFit/>
          </a:bodyPr>
          <a:lstStyle/>
          <a:p>
            <a:pPr algn="ctr">
              <a:lnSpc>
                <a:spcPts val="4196"/>
              </a:lnSpc>
              <a:spcBef>
                <a:spcPct val="0"/>
              </a:spcBef>
            </a:pPr>
            <a:r>
              <a:rPr lang="en-US" sz="2997" b="1">
                <a:solidFill>
                  <a:srgbClr val="FFFFFF"/>
                </a:solidFill>
                <a:latin typeface="Open Sans Bold"/>
                <a:ea typeface="Open Sans Bold"/>
                <a:cs typeface="Open Sans Bold"/>
                <a:sym typeface="Open Sans Bold"/>
              </a:rPr>
              <a:t>02</a:t>
            </a:r>
          </a:p>
        </p:txBody>
      </p:sp>
      <p:sp>
        <p:nvSpPr>
          <p:cNvPr id="16" name="Freeform 16"/>
          <p:cNvSpPr/>
          <p:nvPr/>
        </p:nvSpPr>
        <p:spPr>
          <a:xfrm>
            <a:off x="-553324" y="536978"/>
            <a:ext cx="4381715" cy="780742"/>
          </a:xfrm>
          <a:custGeom>
            <a:avLst/>
            <a:gdLst/>
            <a:ahLst/>
            <a:cxnLst/>
            <a:rect l="l" t="t" r="r" b="b"/>
            <a:pathLst>
              <a:path w="4381715" h="780742">
                <a:moveTo>
                  <a:pt x="0" y="0"/>
                </a:moveTo>
                <a:lnTo>
                  <a:pt x="4381715" y="0"/>
                </a:lnTo>
                <a:lnTo>
                  <a:pt x="4381715" y="780742"/>
                </a:lnTo>
                <a:lnTo>
                  <a:pt x="0" y="7807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flipH="1">
            <a:off x="14459609" y="536978"/>
            <a:ext cx="4381715" cy="780742"/>
          </a:xfrm>
          <a:custGeom>
            <a:avLst/>
            <a:gdLst/>
            <a:ahLst/>
            <a:cxnLst/>
            <a:rect l="l" t="t" r="r" b="b"/>
            <a:pathLst>
              <a:path w="4381715" h="780742">
                <a:moveTo>
                  <a:pt x="4381715" y="0"/>
                </a:moveTo>
                <a:lnTo>
                  <a:pt x="0" y="0"/>
                </a:lnTo>
                <a:lnTo>
                  <a:pt x="0" y="780742"/>
                </a:lnTo>
                <a:lnTo>
                  <a:pt x="4381715" y="780742"/>
                </a:lnTo>
                <a:lnTo>
                  <a:pt x="438171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877831" y="4536117"/>
            <a:ext cx="1924760" cy="671916"/>
          </a:xfrm>
          <a:custGeom>
            <a:avLst/>
            <a:gdLst/>
            <a:ahLst/>
            <a:cxnLst/>
            <a:rect l="l" t="t" r="r" b="b"/>
            <a:pathLst>
              <a:path w="1924760" h="671916">
                <a:moveTo>
                  <a:pt x="0" y="0"/>
                </a:moveTo>
                <a:lnTo>
                  <a:pt x="1924761" y="0"/>
                </a:lnTo>
                <a:lnTo>
                  <a:pt x="1924761" y="671916"/>
                </a:lnTo>
                <a:lnTo>
                  <a:pt x="0" y="6719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flipH="1">
            <a:off x="17259226" y="5090210"/>
            <a:ext cx="1924760" cy="671916"/>
          </a:xfrm>
          <a:custGeom>
            <a:avLst/>
            <a:gdLst/>
            <a:ahLst/>
            <a:cxnLst/>
            <a:rect l="l" t="t" r="r" b="b"/>
            <a:pathLst>
              <a:path w="1924760" h="671916">
                <a:moveTo>
                  <a:pt x="1924761" y="0"/>
                </a:moveTo>
                <a:lnTo>
                  <a:pt x="0" y="0"/>
                </a:lnTo>
                <a:lnTo>
                  <a:pt x="0" y="671916"/>
                </a:lnTo>
                <a:lnTo>
                  <a:pt x="1924761" y="671916"/>
                </a:lnTo>
                <a:lnTo>
                  <a:pt x="1924761"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20"/>
          <p:cNvSpPr txBox="1"/>
          <p:nvPr/>
        </p:nvSpPr>
        <p:spPr>
          <a:xfrm>
            <a:off x="10435184" y="4787673"/>
            <a:ext cx="6004966" cy="1470660"/>
          </a:xfrm>
          <a:prstGeom prst="rect">
            <a:avLst/>
          </a:prstGeom>
        </p:spPr>
        <p:txBody>
          <a:bodyPr lIns="0" tIns="0" rIns="0" bIns="0" rtlCol="0" anchor="t">
            <a:spAutoFit/>
          </a:bodyPr>
          <a:lstStyle/>
          <a:p>
            <a:pPr algn="l">
              <a:lnSpc>
                <a:spcPts val="2939"/>
              </a:lnSpc>
              <a:spcBef>
                <a:spcPct val="0"/>
              </a:spcBef>
            </a:pPr>
            <a:r>
              <a:rPr lang="en-US" sz="2099" b="1">
                <a:solidFill>
                  <a:srgbClr val="FFFFFF"/>
                </a:solidFill>
                <a:latin typeface="Open Sans Bold"/>
                <a:ea typeface="Open Sans Bold"/>
                <a:cs typeface="Open Sans Bold"/>
                <a:sym typeface="Open Sans Bold"/>
              </a:rPr>
              <a:t>After finishing the game the user can enter 0 to quit, 1 to print the questions as a tree, 2 to restart with the same mode in solo,  3 to restart in solo, 4 to restart in mutliplayer</a:t>
            </a:r>
          </a:p>
        </p:txBody>
      </p:sp>
      <p:grpSp>
        <p:nvGrpSpPr>
          <p:cNvPr id="21" name="Group 21"/>
          <p:cNvGrpSpPr/>
          <p:nvPr/>
        </p:nvGrpSpPr>
        <p:grpSpPr>
          <a:xfrm>
            <a:off x="1637534" y="2624272"/>
            <a:ext cx="1128662" cy="11286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4" name="TextBox 24"/>
          <p:cNvSpPr txBox="1"/>
          <p:nvPr/>
        </p:nvSpPr>
        <p:spPr>
          <a:xfrm>
            <a:off x="1788777" y="2920312"/>
            <a:ext cx="826175" cy="494935"/>
          </a:xfrm>
          <a:prstGeom prst="rect">
            <a:avLst/>
          </a:prstGeom>
        </p:spPr>
        <p:txBody>
          <a:bodyPr lIns="0" tIns="0" rIns="0" bIns="0" rtlCol="0" anchor="t">
            <a:spAutoFit/>
          </a:bodyPr>
          <a:lstStyle/>
          <a:p>
            <a:pPr algn="ctr">
              <a:lnSpc>
                <a:spcPts val="4196"/>
              </a:lnSpc>
              <a:spcBef>
                <a:spcPct val="0"/>
              </a:spcBef>
            </a:pPr>
            <a:r>
              <a:rPr lang="en-US" sz="2997" b="1">
                <a:solidFill>
                  <a:srgbClr val="FFFFFF"/>
                </a:solidFill>
                <a:latin typeface="Open Sans Bold"/>
                <a:ea typeface="Open Sans Bold"/>
                <a:cs typeface="Open Sans Bold"/>
                <a:sym typeface="Open Sans Bold"/>
              </a:rPr>
              <a:t>01</a:t>
            </a:r>
          </a:p>
        </p:txBody>
      </p:sp>
      <p:sp>
        <p:nvSpPr>
          <p:cNvPr id="25" name="TextBox 25"/>
          <p:cNvSpPr txBox="1"/>
          <p:nvPr/>
        </p:nvSpPr>
        <p:spPr>
          <a:xfrm>
            <a:off x="3346327" y="4778148"/>
            <a:ext cx="4730334" cy="1203244"/>
          </a:xfrm>
          <a:prstGeom prst="rect">
            <a:avLst/>
          </a:prstGeom>
        </p:spPr>
        <p:txBody>
          <a:bodyPr lIns="0" tIns="0" rIns="0" bIns="0" rtlCol="0" anchor="t">
            <a:spAutoFit/>
          </a:bodyPr>
          <a:lstStyle/>
          <a:p>
            <a:pPr algn="l">
              <a:lnSpc>
                <a:spcPts val="3201"/>
              </a:lnSpc>
              <a:spcBef>
                <a:spcPct val="0"/>
              </a:spcBef>
            </a:pPr>
            <a:r>
              <a:rPr lang="en-US" sz="2287" b="1">
                <a:solidFill>
                  <a:srgbClr val="FFFFFF"/>
                </a:solidFill>
                <a:latin typeface="Open Sans Bold"/>
                <a:ea typeface="Open Sans Bold"/>
                <a:cs typeface="Open Sans Bold"/>
                <a:sym typeface="Open Sans Bold"/>
              </a:rPr>
              <a:t>The user answers with “yes” or “no” or “undo” for returning back to previous question</a:t>
            </a:r>
          </a:p>
        </p:txBody>
      </p:sp>
      <p:grpSp>
        <p:nvGrpSpPr>
          <p:cNvPr id="26" name="Group 26"/>
          <p:cNvGrpSpPr/>
          <p:nvPr/>
        </p:nvGrpSpPr>
        <p:grpSpPr>
          <a:xfrm>
            <a:off x="1637534" y="4872075"/>
            <a:ext cx="1170037" cy="1128662"/>
            <a:chOff x="0" y="0"/>
            <a:chExt cx="842596" cy="812800"/>
          </a:xfrm>
        </p:grpSpPr>
        <p:sp>
          <p:nvSpPr>
            <p:cNvPr id="27" name="Freeform 27"/>
            <p:cNvSpPr/>
            <p:nvPr/>
          </p:nvSpPr>
          <p:spPr>
            <a:xfrm>
              <a:off x="0" y="0"/>
              <a:ext cx="842596" cy="812800"/>
            </a:xfrm>
            <a:custGeom>
              <a:avLst/>
              <a:gdLst/>
              <a:ahLst/>
              <a:cxnLst/>
              <a:rect l="l" t="t" r="r" b="b"/>
              <a:pathLst>
                <a:path w="842596" h="812800">
                  <a:moveTo>
                    <a:pt x="421298" y="0"/>
                  </a:moveTo>
                  <a:cubicBezTo>
                    <a:pt x="188622" y="0"/>
                    <a:pt x="0" y="181951"/>
                    <a:pt x="0" y="406400"/>
                  </a:cubicBezTo>
                  <a:cubicBezTo>
                    <a:pt x="0" y="630849"/>
                    <a:pt x="188622" y="812800"/>
                    <a:pt x="421298" y="812800"/>
                  </a:cubicBezTo>
                  <a:cubicBezTo>
                    <a:pt x="653975" y="812800"/>
                    <a:pt x="842596" y="630849"/>
                    <a:pt x="842596" y="406400"/>
                  </a:cubicBezTo>
                  <a:cubicBezTo>
                    <a:pt x="842596" y="181951"/>
                    <a:pt x="653975" y="0"/>
                    <a:pt x="421298" y="0"/>
                  </a:cubicBezTo>
                  <a:close/>
                </a:path>
              </a:pathLst>
            </a:custGeom>
            <a:solidFill>
              <a:srgbClr val="2C508C"/>
            </a:solidFill>
          </p:spPr>
          <p:txBody>
            <a:bodyPr/>
            <a:lstStyle/>
            <a:p>
              <a:endParaRPr lang="en-US"/>
            </a:p>
          </p:txBody>
        </p:sp>
        <p:sp>
          <p:nvSpPr>
            <p:cNvPr id="28" name="TextBox 28"/>
            <p:cNvSpPr txBox="1"/>
            <p:nvPr/>
          </p:nvSpPr>
          <p:spPr>
            <a:xfrm>
              <a:off x="78993" y="28575"/>
              <a:ext cx="684610" cy="708025"/>
            </a:xfrm>
            <a:prstGeom prst="rect">
              <a:avLst/>
            </a:prstGeom>
          </p:spPr>
          <p:txBody>
            <a:bodyPr lIns="50800" tIns="50800" rIns="50800" bIns="50800" rtlCol="0" anchor="ctr"/>
            <a:lstStyle/>
            <a:p>
              <a:pPr algn="ctr">
                <a:lnSpc>
                  <a:spcPts val="2239"/>
                </a:lnSpc>
              </a:pPr>
              <a:endParaRPr/>
            </a:p>
          </p:txBody>
        </p:sp>
      </p:grpSp>
      <p:sp>
        <p:nvSpPr>
          <p:cNvPr id="29" name="TextBox 29"/>
          <p:cNvSpPr txBox="1"/>
          <p:nvPr/>
        </p:nvSpPr>
        <p:spPr>
          <a:xfrm>
            <a:off x="1728058" y="5199111"/>
            <a:ext cx="988989" cy="494935"/>
          </a:xfrm>
          <a:prstGeom prst="rect">
            <a:avLst/>
          </a:prstGeom>
        </p:spPr>
        <p:txBody>
          <a:bodyPr lIns="0" tIns="0" rIns="0" bIns="0" rtlCol="0" anchor="t">
            <a:spAutoFit/>
          </a:bodyPr>
          <a:lstStyle/>
          <a:p>
            <a:pPr algn="ctr">
              <a:lnSpc>
                <a:spcPts val="4196"/>
              </a:lnSpc>
              <a:spcBef>
                <a:spcPct val="0"/>
              </a:spcBef>
            </a:pPr>
            <a:r>
              <a:rPr lang="en-US" sz="2997" b="1">
                <a:solidFill>
                  <a:srgbClr val="FFFFFF"/>
                </a:solidFill>
                <a:latin typeface="Open Sans Bold"/>
                <a:ea typeface="Open Sans Bold"/>
                <a:cs typeface="Open Sans Bold"/>
                <a:sym typeface="Open Sans Bold"/>
              </a:rPr>
              <a:t>03</a:t>
            </a:r>
          </a:p>
        </p:txBody>
      </p:sp>
      <p:sp>
        <p:nvSpPr>
          <p:cNvPr id="30" name="TextBox 30"/>
          <p:cNvSpPr txBox="1"/>
          <p:nvPr/>
        </p:nvSpPr>
        <p:spPr>
          <a:xfrm>
            <a:off x="3000484" y="7067959"/>
            <a:ext cx="4927575" cy="1099185"/>
          </a:xfrm>
          <a:prstGeom prst="rect">
            <a:avLst/>
          </a:prstGeom>
        </p:spPr>
        <p:txBody>
          <a:bodyPr lIns="0" tIns="0" rIns="0" bIns="0" rtlCol="0" anchor="t">
            <a:spAutoFit/>
          </a:bodyPr>
          <a:lstStyle/>
          <a:p>
            <a:pPr algn="l">
              <a:lnSpc>
                <a:spcPts val="2939"/>
              </a:lnSpc>
              <a:spcBef>
                <a:spcPct val="0"/>
              </a:spcBef>
            </a:pPr>
            <a:r>
              <a:rPr lang="en-US" sz="2099" b="1">
                <a:solidFill>
                  <a:srgbClr val="FFFFFF"/>
                </a:solidFill>
                <a:latin typeface="Open Sans Bold"/>
                <a:ea typeface="Open Sans Bold"/>
                <a:cs typeface="Open Sans Bold"/>
                <a:sym typeface="Open Sans Bold"/>
              </a:rPr>
              <a:t>If the user chose the multiplayer mode he will need to enter how many player are playing</a:t>
            </a:r>
          </a:p>
        </p:txBody>
      </p:sp>
      <p:grpSp>
        <p:nvGrpSpPr>
          <p:cNvPr id="31" name="Group 31"/>
          <p:cNvGrpSpPr/>
          <p:nvPr/>
        </p:nvGrpSpPr>
        <p:grpSpPr>
          <a:xfrm>
            <a:off x="9023541" y="7042373"/>
            <a:ext cx="1128662" cy="112866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49C"/>
            </a:solidFill>
          </p:spPr>
          <p:txBody>
            <a:bodyPr/>
            <a:lstStyle/>
            <a:p>
              <a:endParaRPr lang="en-US"/>
            </a:p>
          </p:txBody>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4" name="TextBox 34"/>
          <p:cNvSpPr txBox="1"/>
          <p:nvPr/>
        </p:nvSpPr>
        <p:spPr>
          <a:xfrm>
            <a:off x="10476053" y="6991759"/>
            <a:ext cx="6084661" cy="1171906"/>
          </a:xfrm>
          <a:prstGeom prst="rect">
            <a:avLst/>
          </a:prstGeom>
        </p:spPr>
        <p:txBody>
          <a:bodyPr lIns="0" tIns="0" rIns="0" bIns="0" rtlCol="0" anchor="t">
            <a:spAutoFit/>
          </a:bodyPr>
          <a:lstStyle/>
          <a:p>
            <a:pPr algn="l">
              <a:lnSpc>
                <a:spcPts val="3115"/>
              </a:lnSpc>
              <a:spcBef>
                <a:spcPct val="0"/>
              </a:spcBef>
            </a:pPr>
            <a:r>
              <a:rPr lang="en-US" sz="2225" b="1">
                <a:solidFill>
                  <a:srgbClr val="FFFFFF"/>
                </a:solidFill>
                <a:latin typeface="Open Sans Bold"/>
                <a:ea typeface="Open Sans Bold"/>
                <a:cs typeface="Open Sans Bold"/>
                <a:sym typeface="Open Sans Bold"/>
              </a:rPr>
              <a:t>In the multiplayer mode: each player got 3 rounds trying to defeat the guessing game and the one with higher points wins</a:t>
            </a:r>
          </a:p>
        </p:txBody>
      </p:sp>
      <p:sp>
        <p:nvSpPr>
          <p:cNvPr id="35" name="TextBox 35"/>
          <p:cNvSpPr txBox="1"/>
          <p:nvPr/>
        </p:nvSpPr>
        <p:spPr>
          <a:xfrm>
            <a:off x="9174784" y="7332435"/>
            <a:ext cx="826175" cy="494935"/>
          </a:xfrm>
          <a:prstGeom prst="rect">
            <a:avLst/>
          </a:prstGeom>
        </p:spPr>
        <p:txBody>
          <a:bodyPr lIns="0" tIns="0" rIns="0" bIns="0" rtlCol="0" anchor="t">
            <a:spAutoFit/>
          </a:bodyPr>
          <a:lstStyle/>
          <a:p>
            <a:pPr algn="ctr">
              <a:lnSpc>
                <a:spcPts val="4196"/>
              </a:lnSpc>
              <a:spcBef>
                <a:spcPct val="0"/>
              </a:spcBef>
            </a:pPr>
            <a:r>
              <a:rPr lang="en-US" sz="2997" b="1">
                <a:solidFill>
                  <a:srgbClr val="FFFFFF"/>
                </a:solidFill>
                <a:latin typeface="Open Sans Bold"/>
                <a:ea typeface="Open Sans Bold"/>
                <a:cs typeface="Open Sans Bold"/>
                <a:sym typeface="Open Sans Bold"/>
              </a:rPr>
              <a:t>06</a:t>
            </a:r>
          </a:p>
        </p:txBody>
      </p:sp>
      <p:grpSp>
        <p:nvGrpSpPr>
          <p:cNvPr id="36" name="Group 36"/>
          <p:cNvGrpSpPr/>
          <p:nvPr/>
        </p:nvGrpSpPr>
        <p:grpSpPr>
          <a:xfrm>
            <a:off x="1680097" y="7106059"/>
            <a:ext cx="1128662" cy="112866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p:spPr>
          <p:txBody>
            <a:bodyPr/>
            <a:lstStyle/>
            <a:p>
              <a:endParaRPr lang="en-US"/>
            </a:p>
          </p:txBody>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9" name="TextBox 39"/>
          <p:cNvSpPr txBox="1"/>
          <p:nvPr/>
        </p:nvSpPr>
        <p:spPr>
          <a:xfrm>
            <a:off x="1831340" y="7402099"/>
            <a:ext cx="826175" cy="494935"/>
          </a:xfrm>
          <a:prstGeom prst="rect">
            <a:avLst/>
          </a:prstGeom>
        </p:spPr>
        <p:txBody>
          <a:bodyPr lIns="0" tIns="0" rIns="0" bIns="0" rtlCol="0" anchor="t">
            <a:spAutoFit/>
          </a:bodyPr>
          <a:lstStyle/>
          <a:p>
            <a:pPr algn="ctr">
              <a:lnSpc>
                <a:spcPts val="4196"/>
              </a:lnSpc>
              <a:spcBef>
                <a:spcPct val="0"/>
              </a:spcBef>
            </a:pPr>
            <a:r>
              <a:rPr lang="en-US" sz="2997" b="1">
                <a:solidFill>
                  <a:srgbClr val="FFFFFF"/>
                </a:solidFill>
                <a:latin typeface="Open Sans Bold"/>
                <a:ea typeface="Open Sans Bold"/>
                <a:cs typeface="Open Sans Bold"/>
                <a:sym typeface="Open Sans Bold"/>
              </a:rPr>
              <a:t>05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028700" y="1697943"/>
            <a:ext cx="7724493" cy="3311255"/>
          </a:xfrm>
          <a:custGeom>
            <a:avLst/>
            <a:gdLst/>
            <a:ahLst/>
            <a:cxnLst/>
            <a:rect l="l" t="t" r="r" b="b"/>
            <a:pathLst>
              <a:path w="7724493" h="3311255">
                <a:moveTo>
                  <a:pt x="0" y="0"/>
                </a:moveTo>
                <a:lnTo>
                  <a:pt x="7724493" y="0"/>
                </a:lnTo>
                <a:lnTo>
                  <a:pt x="7724493" y="3311254"/>
                </a:lnTo>
                <a:lnTo>
                  <a:pt x="0" y="3311254"/>
                </a:lnTo>
                <a:lnTo>
                  <a:pt x="0" y="0"/>
                </a:lnTo>
                <a:close/>
              </a:path>
            </a:pathLst>
          </a:custGeom>
          <a:blipFill>
            <a:blip r:embed="rId2"/>
            <a:stretch>
              <a:fillRect t="-29743" r="-36288" b="-3050"/>
            </a:stretch>
          </a:blipFill>
        </p:spPr>
        <p:txBody>
          <a:bodyPr/>
          <a:lstStyle/>
          <a:p>
            <a:endParaRPr lang="en-US"/>
          </a:p>
        </p:txBody>
      </p:sp>
      <p:sp>
        <p:nvSpPr>
          <p:cNvPr id="3" name="Freeform 3"/>
          <p:cNvSpPr/>
          <p:nvPr/>
        </p:nvSpPr>
        <p:spPr>
          <a:xfrm>
            <a:off x="1623435" y="6264060"/>
            <a:ext cx="5710887" cy="3251601"/>
          </a:xfrm>
          <a:custGeom>
            <a:avLst/>
            <a:gdLst/>
            <a:ahLst/>
            <a:cxnLst/>
            <a:rect l="l" t="t" r="r" b="b"/>
            <a:pathLst>
              <a:path w="5710887" h="3251601">
                <a:moveTo>
                  <a:pt x="0" y="0"/>
                </a:moveTo>
                <a:lnTo>
                  <a:pt x="5710887" y="0"/>
                </a:lnTo>
                <a:lnTo>
                  <a:pt x="5710887" y="3251601"/>
                </a:lnTo>
                <a:lnTo>
                  <a:pt x="0" y="3251601"/>
                </a:lnTo>
                <a:lnTo>
                  <a:pt x="0" y="0"/>
                </a:lnTo>
                <a:close/>
              </a:path>
            </a:pathLst>
          </a:custGeom>
          <a:blipFill>
            <a:blip r:embed="rId3"/>
            <a:stretch>
              <a:fillRect t="-21273" r="-34046" b="-6899"/>
            </a:stretch>
          </a:blipFill>
        </p:spPr>
        <p:txBody>
          <a:bodyPr/>
          <a:lstStyle/>
          <a:p>
            <a:endParaRPr lang="en-US"/>
          </a:p>
        </p:txBody>
      </p:sp>
      <p:sp>
        <p:nvSpPr>
          <p:cNvPr id="4" name="Freeform 4"/>
          <p:cNvSpPr/>
          <p:nvPr/>
        </p:nvSpPr>
        <p:spPr>
          <a:xfrm>
            <a:off x="9346828" y="1671233"/>
            <a:ext cx="6828817" cy="4114800"/>
          </a:xfrm>
          <a:custGeom>
            <a:avLst/>
            <a:gdLst/>
            <a:ahLst/>
            <a:cxnLst/>
            <a:rect l="l" t="t" r="r" b="b"/>
            <a:pathLst>
              <a:path w="6828817" h="4114800">
                <a:moveTo>
                  <a:pt x="0" y="0"/>
                </a:moveTo>
                <a:lnTo>
                  <a:pt x="6828817" y="0"/>
                </a:lnTo>
                <a:lnTo>
                  <a:pt x="6828817" y="4114800"/>
                </a:lnTo>
                <a:lnTo>
                  <a:pt x="0" y="4114800"/>
                </a:lnTo>
                <a:lnTo>
                  <a:pt x="0" y="0"/>
                </a:lnTo>
                <a:close/>
              </a:path>
            </a:pathLst>
          </a:custGeom>
          <a:blipFill>
            <a:blip r:embed="rId4"/>
            <a:stretch>
              <a:fillRect/>
            </a:stretch>
          </a:blipFill>
        </p:spPr>
        <p:txBody>
          <a:bodyPr/>
          <a:lstStyle/>
          <a:p>
            <a:endParaRPr lang="en-US"/>
          </a:p>
        </p:txBody>
      </p:sp>
      <p:sp>
        <p:nvSpPr>
          <p:cNvPr id="5" name="Freeform 5"/>
          <p:cNvSpPr/>
          <p:nvPr/>
        </p:nvSpPr>
        <p:spPr>
          <a:xfrm>
            <a:off x="10013989" y="6386315"/>
            <a:ext cx="4646896" cy="3052808"/>
          </a:xfrm>
          <a:custGeom>
            <a:avLst/>
            <a:gdLst/>
            <a:ahLst/>
            <a:cxnLst/>
            <a:rect l="l" t="t" r="r" b="b"/>
            <a:pathLst>
              <a:path w="4646896" h="3052808">
                <a:moveTo>
                  <a:pt x="0" y="0"/>
                </a:moveTo>
                <a:lnTo>
                  <a:pt x="4646896" y="0"/>
                </a:lnTo>
                <a:lnTo>
                  <a:pt x="4646896" y="3052808"/>
                </a:lnTo>
                <a:lnTo>
                  <a:pt x="0" y="3052808"/>
                </a:lnTo>
                <a:lnTo>
                  <a:pt x="0" y="0"/>
                </a:lnTo>
                <a:close/>
              </a:path>
            </a:pathLst>
          </a:custGeom>
          <a:blipFill>
            <a:blip r:embed="rId5"/>
            <a:stretch>
              <a:fillRect t="-1801" b="-1801"/>
            </a:stretch>
          </a:blipFill>
        </p:spPr>
        <p:txBody>
          <a:bodyPr/>
          <a:lstStyle/>
          <a:p>
            <a:endParaRPr lang="en-US"/>
          </a:p>
        </p:txBody>
      </p:sp>
      <p:sp>
        <p:nvSpPr>
          <p:cNvPr id="6" name="TextBox 6"/>
          <p:cNvSpPr txBox="1"/>
          <p:nvPr/>
        </p:nvSpPr>
        <p:spPr>
          <a:xfrm>
            <a:off x="1028700" y="544513"/>
            <a:ext cx="11464648" cy="863600"/>
          </a:xfrm>
          <a:prstGeom prst="rect">
            <a:avLst/>
          </a:prstGeom>
        </p:spPr>
        <p:txBody>
          <a:bodyPr lIns="0" tIns="0" rIns="0" bIns="0" rtlCol="0" anchor="t">
            <a:spAutoFit/>
          </a:bodyPr>
          <a:lstStyle/>
          <a:p>
            <a:pPr algn="ctr">
              <a:lnSpc>
                <a:spcPts val="7000"/>
              </a:lnSpc>
              <a:spcBef>
                <a:spcPct val="0"/>
              </a:spcBef>
            </a:pPr>
            <a:r>
              <a:rPr lang="en-US" sz="5000" b="1">
                <a:solidFill>
                  <a:srgbClr val="FFFFFF"/>
                </a:solidFill>
                <a:latin typeface="Open Sans Bold"/>
                <a:ea typeface="Open Sans Bold"/>
                <a:cs typeface="Open Sans Bold"/>
                <a:sym typeface="Open Sans Bold"/>
              </a:rPr>
              <a:t>SCREEN SHOTS FROM THE TERMINAL</a:t>
            </a:r>
          </a:p>
        </p:txBody>
      </p:sp>
      <p:sp>
        <p:nvSpPr>
          <p:cNvPr id="7" name="TextBox 7"/>
          <p:cNvSpPr txBox="1"/>
          <p:nvPr/>
        </p:nvSpPr>
        <p:spPr>
          <a:xfrm>
            <a:off x="7714966" y="4846320"/>
            <a:ext cx="130731"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1</a:t>
            </a:r>
          </a:p>
        </p:txBody>
      </p:sp>
      <p:sp>
        <p:nvSpPr>
          <p:cNvPr id="8" name="TextBox 8"/>
          <p:cNvSpPr txBox="1"/>
          <p:nvPr/>
        </p:nvSpPr>
        <p:spPr>
          <a:xfrm>
            <a:off x="6402684" y="8734159"/>
            <a:ext cx="130731"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2</a:t>
            </a:r>
          </a:p>
        </p:txBody>
      </p:sp>
      <p:sp>
        <p:nvSpPr>
          <p:cNvPr id="9" name="TextBox 9"/>
          <p:cNvSpPr txBox="1"/>
          <p:nvPr/>
        </p:nvSpPr>
        <p:spPr>
          <a:xfrm>
            <a:off x="16175645" y="5285224"/>
            <a:ext cx="130731"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3</a:t>
            </a:r>
          </a:p>
        </p:txBody>
      </p:sp>
      <p:sp>
        <p:nvSpPr>
          <p:cNvPr id="10" name="TextBox 10"/>
          <p:cNvSpPr txBox="1"/>
          <p:nvPr/>
        </p:nvSpPr>
        <p:spPr>
          <a:xfrm>
            <a:off x="1028700" y="5822435"/>
            <a:ext cx="795947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1 - THE FIRST OUTPUT TO PROMPT THE USER TO ENTER THE MODE</a:t>
            </a:r>
          </a:p>
        </p:txBody>
      </p:sp>
      <p:sp>
        <p:nvSpPr>
          <p:cNvPr id="11" name="TextBox 11"/>
          <p:cNvSpPr txBox="1"/>
          <p:nvPr/>
        </p:nvSpPr>
        <p:spPr>
          <a:xfrm>
            <a:off x="793723" y="9698355"/>
            <a:ext cx="795947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2 - HERE WE ASK THE USER WHICH THEME HE WANTS TO GO THROUGH</a:t>
            </a:r>
          </a:p>
        </p:txBody>
      </p:sp>
      <p:sp>
        <p:nvSpPr>
          <p:cNvPr id="12" name="TextBox 12"/>
          <p:cNvSpPr txBox="1"/>
          <p:nvPr/>
        </p:nvSpPr>
        <p:spPr>
          <a:xfrm>
            <a:off x="9347467" y="5822435"/>
            <a:ext cx="843928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3 - HERE WE TELL THE USER HOW CAN HE PLAY AND ASK HIM QUESTIONS</a:t>
            </a:r>
          </a:p>
        </p:txBody>
      </p:sp>
      <p:sp>
        <p:nvSpPr>
          <p:cNvPr id="13" name="TextBox 13"/>
          <p:cNvSpPr txBox="1"/>
          <p:nvPr/>
        </p:nvSpPr>
        <p:spPr>
          <a:xfrm>
            <a:off x="14024215" y="8961120"/>
            <a:ext cx="130731"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4</a:t>
            </a:r>
          </a:p>
        </p:txBody>
      </p:sp>
      <p:sp>
        <p:nvSpPr>
          <p:cNvPr id="14" name="TextBox 14"/>
          <p:cNvSpPr txBox="1"/>
          <p:nvPr/>
        </p:nvSpPr>
        <p:spPr>
          <a:xfrm>
            <a:off x="8988170" y="9558973"/>
            <a:ext cx="8791926" cy="575945"/>
          </a:xfrm>
          <a:prstGeom prst="rect">
            <a:avLst/>
          </a:prstGeom>
        </p:spPr>
        <p:txBody>
          <a:bodyPr lIns="0" tIns="0" rIns="0" bIns="0" rtlCol="0" anchor="t">
            <a:spAutoFit/>
          </a:bodyPr>
          <a:lstStyle/>
          <a:p>
            <a:pPr algn="ctr">
              <a:lnSpc>
                <a:spcPts val="2379"/>
              </a:lnSpc>
              <a:spcBef>
                <a:spcPct val="0"/>
              </a:spcBef>
            </a:pPr>
            <a:r>
              <a:rPr lang="en-US" sz="1699" b="1">
                <a:solidFill>
                  <a:srgbClr val="FFFFFF"/>
                </a:solidFill>
                <a:latin typeface="Open Sans Bold"/>
                <a:ea typeface="Open Sans Bold"/>
                <a:cs typeface="Open Sans Bold"/>
                <a:sym typeface="Open Sans Bold"/>
              </a:rPr>
              <a:t>4- IF THE GUESS IS CORRECT THE GAME WILL CONGRATULAGTE ITSELF AND TELL THE USER HOW LONG IT TOOK, THEN ASK HIM IF HE WANT TO PLAY AGAIN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267482" y="499476"/>
            <a:ext cx="6056520" cy="4755375"/>
          </a:xfrm>
          <a:custGeom>
            <a:avLst/>
            <a:gdLst/>
            <a:ahLst/>
            <a:cxnLst/>
            <a:rect l="l" t="t" r="r" b="b"/>
            <a:pathLst>
              <a:path w="6056520" h="4755375">
                <a:moveTo>
                  <a:pt x="0" y="0"/>
                </a:moveTo>
                <a:lnTo>
                  <a:pt x="6056520" y="0"/>
                </a:lnTo>
                <a:lnTo>
                  <a:pt x="6056520" y="4755375"/>
                </a:lnTo>
                <a:lnTo>
                  <a:pt x="0" y="4755375"/>
                </a:lnTo>
                <a:lnTo>
                  <a:pt x="0" y="0"/>
                </a:lnTo>
                <a:close/>
              </a:path>
            </a:pathLst>
          </a:custGeom>
          <a:blipFill>
            <a:blip r:embed="rId2"/>
            <a:stretch>
              <a:fillRect/>
            </a:stretch>
          </a:blipFill>
        </p:spPr>
        <p:txBody>
          <a:bodyPr/>
          <a:lstStyle/>
          <a:p>
            <a:endParaRPr lang="en-US"/>
          </a:p>
        </p:txBody>
      </p:sp>
      <p:sp>
        <p:nvSpPr>
          <p:cNvPr id="3" name="Freeform 3"/>
          <p:cNvSpPr/>
          <p:nvPr/>
        </p:nvSpPr>
        <p:spPr>
          <a:xfrm>
            <a:off x="9144000" y="1028700"/>
            <a:ext cx="7092584" cy="2935635"/>
          </a:xfrm>
          <a:custGeom>
            <a:avLst/>
            <a:gdLst/>
            <a:ahLst/>
            <a:cxnLst/>
            <a:rect l="l" t="t" r="r" b="b"/>
            <a:pathLst>
              <a:path w="7092584" h="2935635">
                <a:moveTo>
                  <a:pt x="0" y="0"/>
                </a:moveTo>
                <a:lnTo>
                  <a:pt x="7092584" y="0"/>
                </a:lnTo>
                <a:lnTo>
                  <a:pt x="7092584" y="2935635"/>
                </a:lnTo>
                <a:lnTo>
                  <a:pt x="0" y="293563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5557159"/>
            <a:ext cx="6056520" cy="124015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5- IF THE GUESS WAS INCORRECT THE GAME WILL ASK THE USER TO WRITE A QUESTION TO UPDATE THE TREE AND MAKE THE GAME KNOW HOW TO RESPOND IF SOMEONE THOUGHT ABOUT THE SAME THING</a:t>
            </a:r>
          </a:p>
        </p:txBody>
      </p:sp>
      <p:sp>
        <p:nvSpPr>
          <p:cNvPr id="5" name="TextBox 5"/>
          <p:cNvSpPr txBox="1"/>
          <p:nvPr/>
        </p:nvSpPr>
        <p:spPr>
          <a:xfrm>
            <a:off x="6250284" y="4846320"/>
            <a:ext cx="130731"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5</a:t>
            </a:r>
          </a:p>
        </p:txBody>
      </p:sp>
      <p:sp>
        <p:nvSpPr>
          <p:cNvPr id="6" name="TextBox 6"/>
          <p:cNvSpPr txBox="1"/>
          <p:nvPr/>
        </p:nvSpPr>
        <p:spPr>
          <a:xfrm>
            <a:off x="13717810" y="3173951"/>
            <a:ext cx="309089"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6</a:t>
            </a:r>
          </a:p>
        </p:txBody>
      </p:sp>
      <p:sp>
        <p:nvSpPr>
          <p:cNvPr id="7" name="TextBox 7"/>
          <p:cNvSpPr txBox="1"/>
          <p:nvPr/>
        </p:nvSpPr>
        <p:spPr>
          <a:xfrm>
            <a:off x="9416321" y="5557159"/>
            <a:ext cx="7102181" cy="124015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6 - IF THE USER WANTED TO PLAY MULTIPLAYER MODE THE FIRST THING THAT WILL COME OUT IS THE GAME ASKING THE USER TO SAY HOW MANY PLAYERS ARE PLAYING THEN IT WILL ASK THE USER TO TYPE THE NAMES OF THE PLAYERS</a:t>
            </a:r>
          </a:p>
        </p:txBody>
      </p:sp>
      <p:sp>
        <p:nvSpPr>
          <p:cNvPr id="8" name="TextBox 8"/>
          <p:cNvSpPr txBox="1"/>
          <p:nvPr/>
        </p:nvSpPr>
        <p:spPr>
          <a:xfrm>
            <a:off x="6627648" y="9229725"/>
            <a:ext cx="130731"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028700" y="2108657"/>
            <a:ext cx="6456522" cy="3121835"/>
          </a:xfrm>
          <a:custGeom>
            <a:avLst/>
            <a:gdLst/>
            <a:ahLst/>
            <a:cxnLst/>
            <a:rect l="l" t="t" r="r" b="b"/>
            <a:pathLst>
              <a:path w="6456522" h="3121835">
                <a:moveTo>
                  <a:pt x="0" y="0"/>
                </a:moveTo>
                <a:lnTo>
                  <a:pt x="6456522" y="0"/>
                </a:lnTo>
                <a:lnTo>
                  <a:pt x="6456522" y="3121835"/>
                </a:lnTo>
                <a:lnTo>
                  <a:pt x="0" y="3121835"/>
                </a:lnTo>
                <a:lnTo>
                  <a:pt x="0" y="0"/>
                </a:lnTo>
                <a:close/>
              </a:path>
            </a:pathLst>
          </a:custGeom>
          <a:blipFill>
            <a:blip r:embed="rId2"/>
            <a:stretch>
              <a:fillRect/>
            </a:stretch>
          </a:blipFill>
        </p:spPr>
        <p:txBody>
          <a:bodyPr/>
          <a:lstStyle/>
          <a:p>
            <a:endParaRPr lang="en-US"/>
          </a:p>
        </p:txBody>
      </p:sp>
      <p:sp>
        <p:nvSpPr>
          <p:cNvPr id="3" name="Freeform 3"/>
          <p:cNvSpPr/>
          <p:nvPr/>
        </p:nvSpPr>
        <p:spPr>
          <a:xfrm>
            <a:off x="9779059" y="2108657"/>
            <a:ext cx="7044593" cy="2695765"/>
          </a:xfrm>
          <a:custGeom>
            <a:avLst/>
            <a:gdLst/>
            <a:ahLst/>
            <a:cxnLst/>
            <a:rect l="l" t="t" r="r" b="b"/>
            <a:pathLst>
              <a:path w="7044593" h="2695765">
                <a:moveTo>
                  <a:pt x="0" y="0"/>
                </a:moveTo>
                <a:lnTo>
                  <a:pt x="7044593" y="0"/>
                </a:lnTo>
                <a:lnTo>
                  <a:pt x="7044593" y="2695765"/>
                </a:lnTo>
                <a:lnTo>
                  <a:pt x="0" y="269576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5572625"/>
            <a:ext cx="7613084" cy="61150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7- PLAYER ONE GETS 3 ROUNDS AND THE GAME COULDN’T GUESS THE PLAYER GETS 1 POINT AND THE SAME GOES TO PLAYER 2</a:t>
            </a:r>
          </a:p>
        </p:txBody>
      </p:sp>
      <p:sp>
        <p:nvSpPr>
          <p:cNvPr id="5" name="TextBox 5"/>
          <p:cNvSpPr txBox="1"/>
          <p:nvPr/>
        </p:nvSpPr>
        <p:spPr>
          <a:xfrm>
            <a:off x="16313376" y="3891309"/>
            <a:ext cx="130731"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8</a:t>
            </a:r>
          </a:p>
        </p:txBody>
      </p:sp>
      <p:sp>
        <p:nvSpPr>
          <p:cNvPr id="6" name="TextBox 6"/>
          <p:cNvSpPr txBox="1"/>
          <p:nvPr/>
        </p:nvSpPr>
        <p:spPr>
          <a:xfrm>
            <a:off x="9721472" y="5572625"/>
            <a:ext cx="7102181" cy="611505"/>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8 - THE FINAL SCORES OF THE MATCH APPEAR AND THE GAME WILL CONGRATULATE THE WINNER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733031" y="5315832"/>
            <a:ext cx="3882875" cy="4114800"/>
          </a:xfrm>
          <a:custGeom>
            <a:avLst/>
            <a:gdLst/>
            <a:ahLst/>
            <a:cxnLst/>
            <a:rect l="l" t="t" r="r" b="b"/>
            <a:pathLst>
              <a:path w="3882875" h="4114800">
                <a:moveTo>
                  <a:pt x="0" y="0"/>
                </a:moveTo>
                <a:lnTo>
                  <a:pt x="3882875" y="0"/>
                </a:lnTo>
                <a:lnTo>
                  <a:pt x="3882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5138156" y="5315832"/>
            <a:ext cx="3882875" cy="4114800"/>
          </a:xfrm>
          <a:custGeom>
            <a:avLst/>
            <a:gdLst/>
            <a:ahLst/>
            <a:cxnLst/>
            <a:rect l="l" t="t" r="r" b="b"/>
            <a:pathLst>
              <a:path w="3882875" h="4114800">
                <a:moveTo>
                  <a:pt x="3882875" y="0"/>
                </a:moveTo>
                <a:lnTo>
                  <a:pt x="0" y="0"/>
                </a:lnTo>
                <a:lnTo>
                  <a:pt x="0" y="4114800"/>
                </a:lnTo>
                <a:lnTo>
                  <a:pt x="3882875" y="4114800"/>
                </a:lnTo>
                <a:lnTo>
                  <a:pt x="38828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8097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7576179" y="7942628"/>
            <a:ext cx="3135642" cy="1488005"/>
          </a:xfrm>
          <a:custGeom>
            <a:avLst/>
            <a:gdLst/>
            <a:ahLst/>
            <a:cxnLst/>
            <a:rect l="l" t="t" r="r" b="b"/>
            <a:pathLst>
              <a:path w="3135642" h="1488005">
                <a:moveTo>
                  <a:pt x="0" y="0"/>
                </a:moveTo>
                <a:lnTo>
                  <a:pt x="3135642" y="0"/>
                </a:lnTo>
                <a:lnTo>
                  <a:pt x="3135642" y="1488004"/>
                </a:lnTo>
                <a:lnTo>
                  <a:pt x="0" y="14880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548640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7825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553324" y="536978"/>
            <a:ext cx="4381715" cy="780742"/>
          </a:xfrm>
          <a:custGeom>
            <a:avLst/>
            <a:gdLst/>
            <a:ahLst/>
            <a:cxnLst/>
            <a:rect l="l" t="t" r="r" b="b"/>
            <a:pathLst>
              <a:path w="4381715" h="780742">
                <a:moveTo>
                  <a:pt x="0" y="0"/>
                </a:moveTo>
                <a:lnTo>
                  <a:pt x="4381715" y="0"/>
                </a:lnTo>
                <a:lnTo>
                  <a:pt x="4381715" y="780742"/>
                </a:lnTo>
                <a:lnTo>
                  <a:pt x="0" y="7807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flipH="1">
            <a:off x="14459609" y="536978"/>
            <a:ext cx="4381715" cy="780742"/>
          </a:xfrm>
          <a:custGeom>
            <a:avLst/>
            <a:gdLst/>
            <a:ahLst/>
            <a:cxnLst/>
            <a:rect l="l" t="t" r="r" b="b"/>
            <a:pathLst>
              <a:path w="4381715" h="780742">
                <a:moveTo>
                  <a:pt x="4381715" y="0"/>
                </a:moveTo>
                <a:lnTo>
                  <a:pt x="0" y="0"/>
                </a:lnTo>
                <a:lnTo>
                  <a:pt x="0" y="780742"/>
                </a:lnTo>
                <a:lnTo>
                  <a:pt x="4381715" y="780742"/>
                </a:lnTo>
                <a:lnTo>
                  <a:pt x="438171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TextBox 10"/>
          <p:cNvSpPr txBox="1"/>
          <p:nvPr/>
        </p:nvSpPr>
        <p:spPr>
          <a:xfrm>
            <a:off x="4178457" y="956960"/>
            <a:ext cx="9930133" cy="1811020"/>
          </a:xfrm>
          <a:prstGeom prst="rect">
            <a:avLst/>
          </a:prstGeom>
        </p:spPr>
        <p:txBody>
          <a:bodyPr lIns="0" tIns="0" rIns="0" bIns="0" rtlCol="0" anchor="t">
            <a:spAutoFit/>
          </a:bodyPr>
          <a:lstStyle/>
          <a:p>
            <a:pPr algn="ctr">
              <a:lnSpc>
                <a:spcPts val="7280"/>
              </a:lnSpc>
              <a:spcBef>
                <a:spcPct val="0"/>
              </a:spcBef>
            </a:pPr>
            <a:r>
              <a:rPr lang="en-US" sz="5200" dirty="0">
                <a:solidFill>
                  <a:srgbClr val="FFFFFF"/>
                </a:solidFill>
                <a:latin typeface="Press Start 2P"/>
                <a:ea typeface="Press Start 2P"/>
                <a:cs typeface="Press Start 2P"/>
                <a:sym typeface="Press Start 2P"/>
              </a:rPr>
              <a:t>WELCOME TO OUR GAME</a:t>
            </a:r>
          </a:p>
        </p:txBody>
      </p:sp>
      <p:grpSp>
        <p:nvGrpSpPr>
          <p:cNvPr id="11" name="Group 11"/>
          <p:cNvGrpSpPr/>
          <p:nvPr/>
        </p:nvGrpSpPr>
        <p:grpSpPr>
          <a:xfrm>
            <a:off x="7758622" y="6929512"/>
            <a:ext cx="2770756" cy="775869"/>
            <a:chOff x="0" y="0"/>
            <a:chExt cx="3694341" cy="1034491"/>
          </a:xfrm>
        </p:grpSpPr>
        <p:grpSp>
          <p:nvGrpSpPr>
            <p:cNvPr id="12" name="Group 12"/>
            <p:cNvGrpSpPr/>
            <p:nvPr/>
          </p:nvGrpSpPr>
          <p:grpSpPr>
            <a:xfrm>
              <a:off x="0" y="0"/>
              <a:ext cx="3694341" cy="1034491"/>
              <a:chOff x="0" y="0"/>
              <a:chExt cx="2902644" cy="812800"/>
            </a:xfrm>
          </p:grpSpPr>
          <p:sp>
            <p:nvSpPr>
              <p:cNvPr id="13" name="Freeform 13"/>
              <p:cNvSpPr/>
              <p:nvPr/>
            </p:nvSpPr>
            <p:spPr>
              <a:xfrm>
                <a:off x="0" y="0"/>
                <a:ext cx="2902644" cy="812800"/>
              </a:xfrm>
              <a:custGeom>
                <a:avLst/>
                <a:gdLst/>
                <a:ahLst/>
                <a:cxnLst/>
                <a:rect l="l" t="t" r="r" b="b"/>
                <a:pathLst>
                  <a:path w="2902644" h="812800">
                    <a:moveTo>
                      <a:pt x="279415" y="0"/>
                    </a:moveTo>
                    <a:lnTo>
                      <a:pt x="2623229" y="0"/>
                    </a:lnTo>
                    <a:cubicBezTo>
                      <a:pt x="2777546" y="0"/>
                      <a:pt x="2902644" y="125099"/>
                      <a:pt x="2902644" y="279415"/>
                    </a:cubicBezTo>
                    <a:lnTo>
                      <a:pt x="2902644" y="533385"/>
                    </a:lnTo>
                    <a:cubicBezTo>
                      <a:pt x="2902644" y="687701"/>
                      <a:pt x="2777546" y="812800"/>
                      <a:pt x="2623229" y="812800"/>
                    </a:cubicBezTo>
                    <a:lnTo>
                      <a:pt x="279415" y="812800"/>
                    </a:lnTo>
                    <a:cubicBezTo>
                      <a:pt x="125099" y="812800"/>
                      <a:pt x="0" y="687701"/>
                      <a:pt x="0" y="533385"/>
                    </a:cubicBezTo>
                    <a:lnTo>
                      <a:pt x="0" y="279415"/>
                    </a:lnTo>
                    <a:cubicBezTo>
                      <a:pt x="0" y="125099"/>
                      <a:pt x="125099" y="0"/>
                      <a:pt x="279415" y="0"/>
                    </a:cubicBezTo>
                    <a:close/>
                  </a:path>
                </a:pathLst>
              </a:custGeom>
              <a:solidFill>
                <a:srgbClr val="007D2A"/>
              </a:solidFill>
            </p:spPr>
            <p:txBody>
              <a:bodyPr/>
              <a:lstStyle/>
              <a:p>
                <a:endParaRPr lang="en-US"/>
              </a:p>
            </p:txBody>
          </p:sp>
          <p:sp>
            <p:nvSpPr>
              <p:cNvPr id="14" name="TextBox 14"/>
              <p:cNvSpPr txBox="1"/>
              <p:nvPr/>
            </p:nvSpPr>
            <p:spPr>
              <a:xfrm>
                <a:off x="0" y="-38100"/>
                <a:ext cx="2902644"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342576"/>
              <a:ext cx="3694341" cy="320765"/>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Open Sans Bold"/>
                  <a:ea typeface="Open Sans Bold"/>
                  <a:cs typeface="Open Sans Bold"/>
                  <a:sym typeface="Open Sans Bold"/>
                </a:rPr>
                <a:t>More Information</a:t>
              </a:r>
            </a:p>
          </p:txBody>
        </p:sp>
      </p:grpSp>
      <p:sp>
        <p:nvSpPr>
          <p:cNvPr id="16" name="Freeform 16"/>
          <p:cNvSpPr/>
          <p:nvPr/>
        </p:nvSpPr>
        <p:spPr>
          <a:xfrm>
            <a:off x="5986470" y="7503760"/>
            <a:ext cx="770749" cy="1926872"/>
          </a:xfrm>
          <a:custGeom>
            <a:avLst/>
            <a:gdLst/>
            <a:ahLst/>
            <a:cxnLst/>
            <a:rect l="l" t="t" r="r" b="b"/>
            <a:pathLst>
              <a:path w="770749" h="1926872">
                <a:moveTo>
                  <a:pt x="0" y="0"/>
                </a:moveTo>
                <a:lnTo>
                  <a:pt x="770748" y="0"/>
                </a:lnTo>
                <a:lnTo>
                  <a:pt x="770748" y="1926872"/>
                </a:lnTo>
                <a:lnTo>
                  <a:pt x="0" y="19268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Freeform 17"/>
          <p:cNvSpPr/>
          <p:nvPr/>
        </p:nvSpPr>
        <p:spPr>
          <a:xfrm>
            <a:off x="4720921" y="7503760"/>
            <a:ext cx="770749" cy="1926872"/>
          </a:xfrm>
          <a:custGeom>
            <a:avLst/>
            <a:gdLst/>
            <a:ahLst/>
            <a:cxnLst/>
            <a:rect l="l" t="t" r="r" b="b"/>
            <a:pathLst>
              <a:path w="770749" h="1926872">
                <a:moveTo>
                  <a:pt x="0" y="0"/>
                </a:moveTo>
                <a:lnTo>
                  <a:pt x="770748" y="0"/>
                </a:lnTo>
                <a:lnTo>
                  <a:pt x="770748" y="1926872"/>
                </a:lnTo>
                <a:lnTo>
                  <a:pt x="0" y="19268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8" name="Freeform 18"/>
          <p:cNvSpPr/>
          <p:nvPr/>
        </p:nvSpPr>
        <p:spPr>
          <a:xfrm>
            <a:off x="3455372" y="7503760"/>
            <a:ext cx="770749" cy="1926872"/>
          </a:xfrm>
          <a:custGeom>
            <a:avLst/>
            <a:gdLst/>
            <a:ahLst/>
            <a:cxnLst/>
            <a:rect l="l" t="t" r="r" b="b"/>
            <a:pathLst>
              <a:path w="770749" h="1926872">
                <a:moveTo>
                  <a:pt x="0" y="0"/>
                </a:moveTo>
                <a:lnTo>
                  <a:pt x="770748" y="0"/>
                </a:lnTo>
                <a:lnTo>
                  <a:pt x="770748" y="1926872"/>
                </a:lnTo>
                <a:lnTo>
                  <a:pt x="0" y="19268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9" name="Freeform 19"/>
          <p:cNvSpPr/>
          <p:nvPr/>
        </p:nvSpPr>
        <p:spPr>
          <a:xfrm flipH="1">
            <a:off x="14061880" y="7503760"/>
            <a:ext cx="770749" cy="1926872"/>
          </a:xfrm>
          <a:custGeom>
            <a:avLst/>
            <a:gdLst/>
            <a:ahLst/>
            <a:cxnLst/>
            <a:rect l="l" t="t" r="r" b="b"/>
            <a:pathLst>
              <a:path w="770749" h="1926872">
                <a:moveTo>
                  <a:pt x="770748" y="0"/>
                </a:moveTo>
                <a:lnTo>
                  <a:pt x="0" y="0"/>
                </a:lnTo>
                <a:lnTo>
                  <a:pt x="0" y="1926872"/>
                </a:lnTo>
                <a:lnTo>
                  <a:pt x="770748" y="1926872"/>
                </a:lnTo>
                <a:lnTo>
                  <a:pt x="77074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Freeform 20"/>
          <p:cNvSpPr/>
          <p:nvPr/>
        </p:nvSpPr>
        <p:spPr>
          <a:xfrm flipH="1">
            <a:off x="12796331" y="7503760"/>
            <a:ext cx="770749" cy="1926872"/>
          </a:xfrm>
          <a:custGeom>
            <a:avLst/>
            <a:gdLst/>
            <a:ahLst/>
            <a:cxnLst/>
            <a:rect l="l" t="t" r="r" b="b"/>
            <a:pathLst>
              <a:path w="770749" h="1926872">
                <a:moveTo>
                  <a:pt x="770748" y="0"/>
                </a:moveTo>
                <a:lnTo>
                  <a:pt x="0" y="0"/>
                </a:lnTo>
                <a:lnTo>
                  <a:pt x="0" y="1926872"/>
                </a:lnTo>
                <a:lnTo>
                  <a:pt x="770748" y="1926872"/>
                </a:lnTo>
                <a:lnTo>
                  <a:pt x="77074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Freeform 21"/>
          <p:cNvSpPr/>
          <p:nvPr/>
        </p:nvSpPr>
        <p:spPr>
          <a:xfrm flipH="1">
            <a:off x="11530782" y="7503760"/>
            <a:ext cx="770749" cy="1926872"/>
          </a:xfrm>
          <a:custGeom>
            <a:avLst/>
            <a:gdLst/>
            <a:ahLst/>
            <a:cxnLst/>
            <a:rect l="l" t="t" r="r" b="b"/>
            <a:pathLst>
              <a:path w="770749" h="1926872">
                <a:moveTo>
                  <a:pt x="770748" y="0"/>
                </a:moveTo>
                <a:lnTo>
                  <a:pt x="0" y="0"/>
                </a:lnTo>
                <a:lnTo>
                  <a:pt x="0" y="1926872"/>
                </a:lnTo>
                <a:lnTo>
                  <a:pt x="770748" y="1926872"/>
                </a:lnTo>
                <a:lnTo>
                  <a:pt x="77074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675154" y="3849089"/>
            <a:ext cx="1924760" cy="671916"/>
          </a:xfrm>
          <a:custGeom>
            <a:avLst/>
            <a:gdLst/>
            <a:ahLst/>
            <a:cxnLst/>
            <a:rect l="l" t="t" r="r" b="b"/>
            <a:pathLst>
              <a:path w="1924760" h="671916">
                <a:moveTo>
                  <a:pt x="0" y="0"/>
                </a:moveTo>
                <a:lnTo>
                  <a:pt x="1924760" y="0"/>
                </a:lnTo>
                <a:lnTo>
                  <a:pt x="1924760" y="671917"/>
                </a:lnTo>
                <a:lnTo>
                  <a:pt x="0" y="6719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Freeform 23"/>
          <p:cNvSpPr/>
          <p:nvPr/>
        </p:nvSpPr>
        <p:spPr>
          <a:xfrm flipH="1">
            <a:off x="15688086" y="2767980"/>
            <a:ext cx="1924760" cy="671916"/>
          </a:xfrm>
          <a:custGeom>
            <a:avLst/>
            <a:gdLst/>
            <a:ahLst/>
            <a:cxnLst/>
            <a:rect l="l" t="t" r="r" b="b"/>
            <a:pathLst>
              <a:path w="1924760" h="671916">
                <a:moveTo>
                  <a:pt x="1924760" y="0"/>
                </a:moveTo>
                <a:lnTo>
                  <a:pt x="0" y="0"/>
                </a:lnTo>
                <a:lnTo>
                  <a:pt x="0" y="671916"/>
                </a:lnTo>
                <a:lnTo>
                  <a:pt x="1924760" y="671916"/>
                </a:lnTo>
                <a:lnTo>
                  <a:pt x="192476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4" name="TextBox 24"/>
          <p:cNvSpPr txBox="1"/>
          <p:nvPr/>
        </p:nvSpPr>
        <p:spPr>
          <a:xfrm>
            <a:off x="2905536" y="3271406"/>
            <a:ext cx="12782550" cy="2811780"/>
          </a:xfrm>
          <a:prstGeom prst="rect">
            <a:avLst/>
          </a:prstGeom>
        </p:spPr>
        <p:txBody>
          <a:bodyPr lIns="0" tIns="0" rIns="0" bIns="0" rtlCol="0" anchor="t">
            <a:spAutoFit/>
          </a:bodyPr>
          <a:lstStyle/>
          <a:p>
            <a:pPr algn="ctr">
              <a:lnSpc>
                <a:spcPts val="2519"/>
              </a:lnSpc>
            </a:pPr>
            <a:r>
              <a:rPr lang="en-US" sz="1799" b="1">
                <a:solidFill>
                  <a:srgbClr val="FFFFFF"/>
                </a:solidFill>
                <a:latin typeface="Open Sans Bold"/>
                <a:ea typeface="Open Sans Bold"/>
                <a:cs typeface="Open Sans Bold"/>
                <a:sym typeface="Open Sans Bold"/>
              </a:rPr>
              <a:t>A FUN AND INTERACTIVE GUESSING GAME. PLAYERS ANSWER A SERIES OF "YES" OR "NO" QUESTIONS, HELPING THE PROGRAM NARROW DOWN ITS GUESSES TO IDENTIFY THE CORRECT ITEM. IF THE PROGRAM'S GUESS IS WRONG, PLAYERS CAN ENHANCE THE GAME BY TEACHING IT A NEW QUESTION, MAKING IT SMARTER FOR FUTURE ROUNDS.</a:t>
            </a:r>
          </a:p>
          <a:p>
            <a:pPr algn="ctr">
              <a:lnSpc>
                <a:spcPts val="2519"/>
              </a:lnSpc>
            </a:pPr>
            <a:r>
              <a:rPr lang="en-US" sz="1799" b="1">
                <a:solidFill>
                  <a:srgbClr val="FFFFFF"/>
                </a:solidFill>
                <a:latin typeface="Open Sans Bold"/>
                <a:ea typeface="Open Sans Bold"/>
                <a:cs typeface="Open Sans Bold"/>
                <a:sym typeface="Open Sans Bold"/>
              </a:rPr>
              <a:t>In the multiplayer challenge, players compete by taking turns answering the questions. When the program fails to guess correctly, the current player earns a point. The game continues until one player emerges as the winner with the highest score. It’s a competitive and collaborative way to enjoy the game while improving its logic!</a:t>
            </a:r>
          </a:p>
          <a:p>
            <a:pPr algn="ctr">
              <a:lnSpc>
                <a:spcPts val="2519"/>
              </a:lnSpc>
              <a:spcBef>
                <a:spcPct val="0"/>
              </a:spcBef>
            </a:pPr>
            <a:endParaRPr lang="en-US" sz="1799" b="1">
              <a:solidFill>
                <a:srgbClr val="FFFFFF"/>
              </a:solidFill>
              <a:latin typeface="Open Sans Bold"/>
              <a:ea typeface="Open Sans Bold"/>
              <a:cs typeface="Open Sans Bold"/>
              <a:sym typeface="Open Sans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181462" y="3031515"/>
            <a:ext cx="6796657" cy="3898417"/>
          </a:xfrm>
          <a:custGeom>
            <a:avLst/>
            <a:gdLst/>
            <a:ahLst/>
            <a:cxnLst/>
            <a:rect l="l" t="t" r="r" b="b"/>
            <a:pathLst>
              <a:path w="6796657" h="3898417">
                <a:moveTo>
                  <a:pt x="0" y="0"/>
                </a:moveTo>
                <a:lnTo>
                  <a:pt x="6796657" y="0"/>
                </a:lnTo>
                <a:lnTo>
                  <a:pt x="6796657" y="3898417"/>
                </a:lnTo>
                <a:lnTo>
                  <a:pt x="0" y="3898417"/>
                </a:lnTo>
                <a:lnTo>
                  <a:pt x="0" y="0"/>
                </a:lnTo>
                <a:close/>
              </a:path>
            </a:pathLst>
          </a:custGeom>
          <a:blipFill>
            <a:blip r:embed="rId2"/>
            <a:stretch>
              <a:fillRect/>
            </a:stretch>
          </a:blipFill>
        </p:spPr>
        <p:txBody>
          <a:bodyPr/>
          <a:lstStyle/>
          <a:p>
            <a:endParaRPr lang="en-US"/>
          </a:p>
        </p:txBody>
      </p:sp>
      <p:sp>
        <p:nvSpPr>
          <p:cNvPr id="3" name="Freeform 3"/>
          <p:cNvSpPr/>
          <p:nvPr/>
        </p:nvSpPr>
        <p:spPr>
          <a:xfrm>
            <a:off x="9144000" y="3031515"/>
            <a:ext cx="7551403" cy="4530842"/>
          </a:xfrm>
          <a:custGeom>
            <a:avLst/>
            <a:gdLst/>
            <a:ahLst/>
            <a:cxnLst/>
            <a:rect l="l" t="t" r="r" b="b"/>
            <a:pathLst>
              <a:path w="7551403" h="4530842">
                <a:moveTo>
                  <a:pt x="0" y="0"/>
                </a:moveTo>
                <a:lnTo>
                  <a:pt x="7551403" y="0"/>
                </a:lnTo>
                <a:lnTo>
                  <a:pt x="7551403" y="4530842"/>
                </a:lnTo>
                <a:lnTo>
                  <a:pt x="0" y="453084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346983" y="477519"/>
            <a:ext cx="7594035" cy="1054736"/>
          </a:xfrm>
          <a:prstGeom prst="rect">
            <a:avLst/>
          </a:prstGeom>
        </p:spPr>
        <p:txBody>
          <a:bodyPr lIns="0" tIns="0" rIns="0" bIns="0" rtlCol="0" anchor="t">
            <a:spAutoFit/>
          </a:bodyPr>
          <a:lstStyle/>
          <a:p>
            <a:pPr algn="ctr">
              <a:lnSpc>
                <a:spcPts val="4339"/>
              </a:lnSpc>
              <a:spcBef>
                <a:spcPct val="0"/>
              </a:spcBef>
            </a:pPr>
            <a:r>
              <a:rPr lang="en-US" sz="3099" b="1">
                <a:solidFill>
                  <a:srgbClr val="FFFFFF"/>
                </a:solidFill>
                <a:latin typeface="Open Sans Bold"/>
                <a:ea typeface="Open Sans Bold"/>
                <a:cs typeface="Open Sans Bold"/>
                <a:sym typeface="Open Sans Bold"/>
              </a:rPr>
              <a:t>NOW LETS TEST THE APP TO SEE IF IT LEARNED FROM ITS MISTAKE</a:t>
            </a:r>
          </a:p>
        </p:txBody>
      </p:sp>
      <p:sp>
        <p:nvSpPr>
          <p:cNvPr id="5" name="TextBox 5"/>
          <p:cNvSpPr txBox="1"/>
          <p:nvPr/>
        </p:nvSpPr>
        <p:spPr>
          <a:xfrm>
            <a:off x="875938" y="8361101"/>
            <a:ext cx="7102181"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NOW ITS ASKING ME THE QUESTION I TAUGHT IT</a:t>
            </a:r>
          </a:p>
        </p:txBody>
      </p:sp>
      <p:sp>
        <p:nvSpPr>
          <p:cNvPr id="6" name="TextBox 6"/>
          <p:cNvSpPr txBox="1"/>
          <p:nvPr/>
        </p:nvSpPr>
        <p:spPr>
          <a:xfrm>
            <a:off x="9144000" y="8361101"/>
            <a:ext cx="7102181"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YAYYYY, OUR GAME IS A FAST LEARNER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8097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48640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943837" y="1686910"/>
            <a:ext cx="3974971" cy="7752602"/>
          </a:xfrm>
          <a:custGeom>
            <a:avLst/>
            <a:gdLst/>
            <a:ahLst/>
            <a:cxnLst/>
            <a:rect l="l" t="t" r="r" b="b"/>
            <a:pathLst>
              <a:path w="3974971" h="7752602">
                <a:moveTo>
                  <a:pt x="0" y="0"/>
                </a:moveTo>
                <a:lnTo>
                  <a:pt x="3974970" y="0"/>
                </a:lnTo>
                <a:lnTo>
                  <a:pt x="3974970" y="7752602"/>
                </a:lnTo>
                <a:lnTo>
                  <a:pt x="0" y="7752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27825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630166" y="3999652"/>
            <a:ext cx="677751" cy="67775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1630166" y="5699869"/>
            <a:ext cx="677751" cy="67775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2" name="Group 12"/>
          <p:cNvGrpSpPr/>
          <p:nvPr/>
        </p:nvGrpSpPr>
        <p:grpSpPr>
          <a:xfrm>
            <a:off x="1630166" y="7400086"/>
            <a:ext cx="677751" cy="67775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5" name="Group 15"/>
          <p:cNvGrpSpPr/>
          <p:nvPr/>
        </p:nvGrpSpPr>
        <p:grpSpPr>
          <a:xfrm>
            <a:off x="7773092" y="4018702"/>
            <a:ext cx="677751" cy="67775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D2A"/>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7773092" y="5718919"/>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7D30"/>
            </a:solidFill>
          </p:spPr>
          <p:txBody>
            <a:bodyPr/>
            <a:lstStyle/>
            <a:p>
              <a:endParaRPr lang="en-US"/>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21" name="Group 21"/>
          <p:cNvGrpSpPr/>
          <p:nvPr/>
        </p:nvGrpSpPr>
        <p:grpSpPr>
          <a:xfrm>
            <a:off x="7773092" y="7419136"/>
            <a:ext cx="677751" cy="67775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17FF"/>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4" name="TextBox 24"/>
          <p:cNvSpPr txBox="1"/>
          <p:nvPr/>
        </p:nvSpPr>
        <p:spPr>
          <a:xfrm>
            <a:off x="1981347" y="1883832"/>
            <a:ext cx="8055131" cy="1811020"/>
          </a:xfrm>
          <a:prstGeom prst="rect">
            <a:avLst/>
          </a:prstGeom>
        </p:spPr>
        <p:txBody>
          <a:bodyPr lIns="0" tIns="0" rIns="0" bIns="0" rtlCol="0" anchor="t">
            <a:spAutoFit/>
          </a:bodyPr>
          <a:lstStyle/>
          <a:p>
            <a:pPr algn="l">
              <a:lnSpc>
                <a:spcPts val="7280"/>
              </a:lnSpc>
              <a:spcBef>
                <a:spcPct val="0"/>
              </a:spcBef>
            </a:pPr>
            <a:r>
              <a:rPr lang="en-US" sz="5200" dirty="0">
                <a:solidFill>
                  <a:srgbClr val="FFFFFF"/>
                </a:solidFill>
                <a:latin typeface="Press Start 2P"/>
                <a:ea typeface="Press Start 2P"/>
                <a:cs typeface="Press Start 2P"/>
                <a:sym typeface="Press Start 2P"/>
              </a:rPr>
              <a:t>FEATURE OF THE GAME GUI</a:t>
            </a:r>
          </a:p>
        </p:txBody>
      </p:sp>
      <p:sp>
        <p:nvSpPr>
          <p:cNvPr id="25" name="TextBox 25"/>
          <p:cNvSpPr txBox="1"/>
          <p:nvPr/>
        </p:nvSpPr>
        <p:spPr>
          <a:xfrm>
            <a:off x="2552106" y="4134692"/>
            <a:ext cx="3709745" cy="816610"/>
          </a:xfrm>
          <a:prstGeom prst="rect">
            <a:avLst/>
          </a:prstGeom>
        </p:spPr>
        <p:txBody>
          <a:bodyPr lIns="0" tIns="0" rIns="0" bIns="0" rtlCol="0" anchor="t">
            <a:spAutoFit/>
          </a:bodyPr>
          <a:lstStyle/>
          <a:p>
            <a:pPr algn="l">
              <a:lnSpc>
                <a:spcPts val="2239"/>
              </a:lnSpc>
              <a:spcBef>
                <a:spcPct val="0"/>
              </a:spcBef>
            </a:pPr>
            <a:r>
              <a:rPr lang="en-US" sz="1599" b="1" dirty="0">
                <a:solidFill>
                  <a:srgbClr val="FFFFFF"/>
                </a:solidFill>
                <a:latin typeface="Open Sans Bold"/>
                <a:ea typeface="Open Sans Bold"/>
                <a:cs typeface="Open Sans Bold"/>
                <a:sym typeface="Open Sans Bold"/>
              </a:rPr>
              <a:t>Multiple modes in the games each mode with its own theme and background music</a:t>
            </a:r>
          </a:p>
        </p:txBody>
      </p:sp>
      <p:sp>
        <p:nvSpPr>
          <p:cNvPr id="26" name="TextBox 26"/>
          <p:cNvSpPr txBox="1"/>
          <p:nvPr/>
        </p:nvSpPr>
        <p:spPr>
          <a:xfrm>
            <a:off x="1720986" y="417564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7" name="TextBox 27"/>
          <p:cNvSpPr txBox="1"/>
          <p:nvPr/>
        </p:nvSpPr>
        <p:spPr>
          <a:xfrm>
            <a:off x="2552106" y="5690344"/>
            <a:ext cx="3709745" cy="790575"/>
          </a:xfrm>
          <a:prstGeom prst="rect">
            <a:avLst/>
          </a:prstGeom>
        </p:spPr>
        <p:txBody>
          <a:bodyPr lIns="0" tIns="0" rIns="0" bIns="0" rtlCol="0" anchor="t">
            <a:spAutoFit/>
          </a:bodyPr>
          <a:lstStyle/>
          <a:p>
            <a:pPr algn="l">
              <a:lnSpc>
                <a:spcPts val="2100"/>
              </a:lnSpc>
              <a:spcBef>
                <a:spcPct val="0"/>
              </a:spcBef>
            </a:pPr>
            <a:r>
              <a:rPr lang="en-US" sz="1500" b="1" dirty="0">
                <a:solidFill>
                  <a:srgbClr val="FFFFFF"/>
                </a:solidFill>
                <a:latin typeface="Open Sans Bold"/>
                <a:ea typeface="Open Sans Bold"/>
                <a:cs typeface="Open Sans Bold"/>
                <a:sym typeface="Open Sans Bold"/>
              </a:rPr>
              <a:t>An undo button to make the user return to the previous question in case changing the answer </a:t>
            </a:r>
          </a:p>
        </p:txBody>
      </p:sp>
      <p:sp>
        <p:nvSpPr>
          <p:cNvPr id="28" name="TextBox 28"/>
          <p:cNvSpPr txBox="1"/>
          <p:nvPr/>
        </p:nvSpPr>
        <p:spPr>
          <a:xfrm>
            <a:off x="1720986" y="587586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29" name="TextBox 29"/>
          <p:cNvSpPr txBox="1"/>
          <p:nvPr/>
        </p:nvSpPr>
        <p:spPr>
          <a:xfrm>
            <a:off x="2552106" y="7576084"/>
            <a:ext cx="3709745" cy="264160"/>
          </a:xfrm>
          <a:prstGeom prst="rect">
            <a:avLst/>
          </a:prstGeom>
        </p:spPr>
        <p:txBody>
          <a:bodyPr lIns="0" tIns="0" rIns="0" bIns="0" rtlCol="0" anchor="t">
            <a:spAutoFit/>
          </a:bodyPr>
          <a:lstStyle/>
          <a:p>
            <a:pPr algn="l">
              <a:lnSpc>
                <a:spcPts val="2239"/>
              </a:lnSpc>
              <a:spcBef>
                <a:spcPct val="0"/>
              </a:spcBef>
            </a:pPr>
            <a:r>
              <a:rPr lang="en-US" sz="1599" b="1">
                <a:solidFill>
                  <a:srgbClr val="FFFFFF"/>
                </a:solidFill>
                <a:latin typeface="Open Sans Bold"/>
                <a:ea typeface="Open Sans Bold"/>
                <a:cs typeface="Open Sans Bold"/>
                <a:sym typeface="Open Sans Bold"/>
              </a:rPr>
              <a:t>Dynamic gui tree printing </a:t>
            </a:r>
          </a:p>
        </p:txBody>
      </p:sp>
      <p:sp>
        <p:nvSpPr>
          <p:cNvPr id="30" name="TextBox 30"/>
          <p:cNvSpPr txBox="1"/>
          <p:nvPr/>
        </p:nvSpPr>
        <p:spPr>
          <a:xfrm>
            <a:off x="1720986" y="757608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05</a:t>
            </a:r>
          </a:p>
        </p:txBody>
      </p:sp>
      <p:sp>
        <p:nvSpPr>
          <p:cNvPr id="31" name="TextBox 31"/>
          <p:cNvSpPr txBox="1"/>
          <p:nvPr/>
        </p:nvSpPr>
        <p:spPr>
          <a:xfrm>
            <a:off x="8740674" y="4134692"/>
            <a:ext cx="3709745" cy="735965"/>
          </a:xfrm>
          <a:prstGeom prst="rect">
            <a:avLst/>
          </a:prstGeom>
        </p:spPr>
        <p:txBody>
          <a:bodyPr lIns="0" tIns="0" rIns="0" bIns="0" rtlCol="0" anchor="t">
            <a:spAutoFit/>
          </a:bodyPr>
          <a:lstStyle/>
          <a:p>
            <a:pPr algn="l">
              <a:lnSpc>
                <a:spcPts val="1960"/>
              </a:lnSpc>
              <a:spcBef>
                <a:spcPct val="0"/>
              </a:spcBef>
            </a:pPr>
            <a:r>
              <a:rPr lang="en-US" sz="1400" b="1" dirty="0">
                <a:solidFill>
                  <a:srgbClr val="FFFFFF"/>
                </a:solidFill>
                <a:latin typeface="Open Sans Bold"/>
                <a:ea typeface="Open Sans Bold"/>
                <a:cs typeface="Open Sans Bold"/>
                <a:sym typeface="Open Sans Bold"/>
              </a:rPr>
              <a:t>Many buttons to facilitate the interaction of the user with the game and emoji to interact with user</a:t>
            </a:r>
          </a:p>
        </p:txBody>
      </p:sp>
      <p:sp>
        <p:nvSpPr>
          <p:cNvPr id="32" name="TextBox 32"/>
          <p:cNvSpPr txBox="1"/>
          <p:nvPr/>
        </p:nvSpPr>
        <p:spPr>
          <a:xfrm>
            <a:off x="7863912" y="419469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3" name="TextBox 33"/>
          <p:cNvSpPr txBox="1"/>
          <p:nvPr/>
        </p:nvSpPr>
        <p:spPr>
          <a:xfrm>
            <a:off x="8872780" y="5680819"/>
            <a:ext cx="3709745" cy="826770"/>
          </a:xfrm>
          <a:prstGeom prst="rect">
            <a:avLst/>
          </a:prstGeom>
        </p:spPr>
        <p:txBody>
          <a:bodyPr lIns="0" tIns="0" rIns="0" bIns="0" rtlCol="0" anchor="t">
            <a:spAutoFit/>
          </a:bodyPr>
          <a:lstStyle/>
          <a:p>
            <a:pPr algn="l">
              <a:lnSpc>
                <a:spcPts val="1680"/>
              </a:lnSpc>
              <a:spcBef>
                <a:spcPct val="0"/>
              </a:spcBef>
            </a:pPr>
            <a:r>
              <a:rPr lang="en-US" sz="1200" b="1" dirty="0">
                <a:solidFill>
                  <a:srgbClr val="FFFFFF"/>
                </a:solidFill>
                <a:latin typeface="Open Sans Bold"/>
                <a:ea typeface="Open Sans Bold"/>
                <a:cs typeface="Open Sans Bold"/>
                <a:sym typeface="Open Sans Bold"/>
              </a:rPr>
              <a:t>The ability for the user to add questions with answers in case of yes and no to modify the file and add information and the user can choose to save the modification for the next time</a:t>
            </a:r>
          </a:p>
        </p:txBody>
      </p:sp>
      <p:sp>
        <p:nvSpPr>
          <p:cNvPr id="34" name="TextBox 34"/>
          <p:cNvSpPr txBox="1"/>
          <p:nvPr/>
        </p:nvSpPr>
        <p:spPr>
          <a:xfrm>
            <a:off x="7863912" y="589491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35" name="TextBox 35"/>
          <p:cNvSpPr txBox="1"/>
          <p:nvPr/>
        </p:nvSpPr>
        <p:spPr>
          <a:xfrm>
            <a:off x="8872780" y="7381036"/>
            <a:ext cx="3709745" cy="617220"/>
          </a:xfrm>
          <a:prstGeom prst="rect">
            <a:avLst/>
          </a:prstGeom>
        </p:spPr>
        <p:txBody>
          <a:bodyPr lIns="0" tIns="0" rIns="0" bIns="0" rtlCol="0" anchor="t">
            <a:spAutoFit/>
          </a:bodyPr>
          <a:lstStyle/>
          <a:p>
            <a:pPr algn="l">
              <a:lnSpc>
                <a:spcPts val="1680"/>
              </a:lnSpc>
              <a:spcBef>
                <a:spcPct val="0"/>
              </a:spcBef>
            </a:pPr>
            <a:r>
              <a:rPr lang="en-US" sz="1200" b="1" dirty="0">
                <a:solidFill>
                  <a:srgbClr val="FFFFFF"/>
                </a:solidFill>
                <a:latin typeface="Open Sans Bold"/>
                <a:ea typeface="Open Sans Bold"/>
                <a:cs typeface="Open Sans Bold"/>
                <a:sym typeface="Open Sans Bold"/>
              </a:rPr>
              <a:t>the ability to show the  player stats with the number of questions and  number of answered yes and answered  no  </a:t>
            </a:r>
          </a:p>
        </p:txBody>
      </p:sp>
      <p:sp>
        <p:nvSpPr>
          <p:cNvPr id="36" name="TextBox 36"/>
          <p:cNvSpPr txBox="1"/>
          <p:nvPr/>
        </p:nvSpPr>
        <p:spPr>
          <a:xfrm>
            <a:off x="7863912" y="759513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06</a:t>
            </a:r>
          </a:p>
        </p:txBody>
      </p:sp>
      <p:sp>
        <p:nvSpPr>
          <p:cNvPr id="37" name="Freeform 37"/>
          <p:cNvSpPr/>
          <p:nvPr/>
        </p:nvSpPr>
        <p:spPr>
          <a:xfrm>
            <a:off x="10376126" y="1485020"/>
            <a:ext cx="2772796" cy="494062"/>
          </a:xfrm>
          <a:custGeom>
            <a:avLst/>
            <a:gdLst/>
            <a:ahLst/>
            <a:cxnLst/>
            <a:rect l="l" t="t" r="r" b="b"/>
            <a:pathLst>
              <a:path w="2772796" h="494062">
                <a:moveTo>
                  <a:pt x="0" y="0"/>
                </a:moveTo>
                <a:lnTo>
                  <a:pt x="2772795" y="0"/>
                </a:lnTo>
                <a:lnTo>
                  <a:pt x="2772795" y="494062"/>
                </a:lnTo>
                <a:lnTo>
                  <a:pt x="0" y="494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8" name="Freeform 38"/>
          <p:cNvSpPr/>
          <p:nvPr/>
        </p:nvSpPr>
        <p:spPr>
          <a:xfrm>
            <a:off x="17108190" y="488388"/>
            <a:ext cx="1924760" cy="671916"/>
          </a:xfrm>
          <a:custGeom>
            <a:avLst/>
            <a:gdLst/>
            <a:ahLst/>
            <a:cxnLst/>
            <a:rect l="l" t="t" r="r" b="b"/>
            <a:pathLst>
              <a:path w="1924760" h="671916">
                <a:moveTo>
                  <a:pt x="0" y="0"/>
                </a:moveTo>
                <a:lnTo>
                  <a:pt x="1924761" y="0"/>
                </a:lnTo>
                <a:lnTo>
                  <a:pt x="1924761" y="671917"/>
                </a:lnTo>
                <a:lnTo>
                  <a:pt x="0" y="6719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9" name="Freeform 39"/>
          <p:cNvSpPr/>
          <p:nvPr/>
        </p:nvSpPr>
        <p:spPr>
          <a:xfrm>
            <a:off x="-779970" y="692742"/>
            <a:ext cx="1924760" cy="671916"/>
          </a:xfrm>
          <a:custGeom>
            <a:avLst/>
            <a:gdLst/>
            <a:ahLst/>
            <a:cxnLst/>
            <a:rect l="l" t="t" r="r" b="b"/>
            <a:pathLst>
              <a:path w="1924760" h="671916">
                <a:moveTo>
                  <a:pt x="0" y="0"/>
                </a:moveTo>
                <a:lnTo>
                  <a:pt x="1924761" y="0"/>
                </a:lnTo>
                <a:lnTo>
                  <a:pt x="1924761" y="671916"/>
                </a:lnTo>
                <a:lnTo>
                  <a:pt x="0" y="6719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26185" y="5587300"/>
            <a:ext cx="1989556" cy="3880340"/>
          </a:xfrm>
          <a:custGeom>
            <a:avLst/>
            <a:gdLst/>
            <a:ahLst/>
            <a:cxnLst/>
            <a:rect l="l" t="t" r="r" b="b"/>
            <a:pathLst>
              <a:path w="1989556" h="3880340">
                <a:moveTo>
                  <a:pt x="0" y="0"/>
                </a:moveTo>
                <a:lnTo>
                  <a:pt x="1989556" y="0"/>
                </a:lnTo>
                <a:lnTo>
                  <a:pt x="1989556" y="3880340"/>
                </a:lnTo>
                <a:lnTo>
                  <a:pt x="0" y="3880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215858" y="5587300"/>
            <a:ext cx="1989556" cy="3880340"/>
          </a:xfrm>
          <a:custGeom>
            <a:avLst/>
            <a:gdLst/>
            <a:ahLst/>
            <a:cxnLst/>
            <a:rect l="l" t="t" r="r" b="b"/>
            <a:pathLst>
              <a:path w="1989556" h="3880340">
                <a:moveTo>
                  <a:pt x="0" y="0"/>
                </a:moveTo>
                <a:lnTo>
                  <a:pt x="1989556" y="0"/>
                </a:lnTo>
                <a:lnTo>
                  <a:pt x="1989556" y="3880340"/>
                </a:lnTo>
                <a:lnTo>
                  <a:pt x="0" y="3880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457901" y="5587300"/>
            <a:ext cx="1989556" cy="3880340"/>
          </a:xfrm>
          <a:custGeom>
            <a:avLst/>
            <a:gdLst/>
            <a:ahLst/>
            <a:cxnLst/>
            <a:rect l="l" t="t" r="r" b="b"/>
            <a:pathLst>
              <a:path w="1989556" h="3880340">
                <a:moveTo>
                  <a:pt x="0" y="0"/>
                </a:moveTo>
                <a:lnTo>
                  <a:pt x="1989556" y="0"/>
                </a:lnTo>
                <a:lnTo>
                  <a:pt x="1989556" y="3880340"/>
                </a:lnTo>
                <a:lnTo>
                  <a:pt x="0" y="3880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6699944" y="5587300"/>
            <a:ext cx="1989556" cy="3880340"/>
          </a:xfrm>
          <a:custGeom>
            <a:avLst/>
            <a:gdLst/>
            <a:ahLst/>
            <a:cxnLst/>
            <a:rect l="l" t="t" r="r" b="b"/>
            <a:pathLst>
              <a:path w="1989556" h="3880340">
                <a:moveTo>
                  <a:pt x="0" y="0"/>
                </a:moveTo>
                <a:lnTo>
                  <a:pt x="1989556" y="0"/>
                </a:lnTo>
                <a:lnTo>
                  <a:pt x="1989556" y="3880340"/>
                </a:lnTo>
                <a:lnTo>
                  <a:pt x="0" y="3880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8097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flipH="1">
            <a:off x="8981240" y="7974654"/>
            <a:ext cx="803498" cy="1492986"/>
          </a:xfrm>
          <a:custGeom>
            <a:avLst/>
            <a:gdLst/>
            <a:ahLst/>
            <a:cxnLst/>
            <a:rect l="l" t="t" r="r" b="b"/>
            <a:pathLst>
              <a:path w="803498" h="1492986">
                <a:moveTo>
                  <a:pt x="803497" y="0"/>
                </a:moveTo>
                <a:lnTo>
                  <a:pt x="0" y="0"/>
                </a:lnTo>
                <a:lnTo>
                  <a:pt x="0" y="1492986"/>
                </a:lnTo>
                <a:lnTo>
                  <a:pt x="803497" y="1492986"/>
                </a:lnTo>
                <a:lnTo>
                  <a:pt x="80349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041912" y="8203143"/>
            <a:ext cx="673632" cy="1264497"/>
          </a:xfrm>
          <a:custGeom>
            <a:avLst/>
            <a:gdLst/>
            <a:ahLst/>
            <a:cxnLst/>
            <a:rect l="l" t="t" r="r" b="b"/>
            <a:pathLst>
              <a:path w="673632" h="1264497">
                <a:moveTo>
                  <a:pt x="0" y="0"/>
                </a:moveTo>
                <a:lnTo>
                  <a:pt x="673633" y="0"/>
                </a:lnTo>
                <a:lnTo>
                  <a:pt x="673633" y="1264497"/>
                </a:lnTo>
                <a:lnTo>
                  <a:pt x="0" y="1264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548640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27825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p:cNvGrpSpPr/>
          <p:nvPr/>
        </p:nvGrpSpPr>
        <p:grpSpPr>
          <a:xfrm>
            <a:off x="10883071" y="2498829"/>
            <a:ext cx="677751" cy="6777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0883071" y="3843200"/>
            <a:ext cx="677751" cy="67775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7" name="Group 17"/>
          <p:cNvGrpSpPr/>
          <p:nvPr/>
        </p:nvGrpSpPr>
        <p:grpSpPr>
          <a:xfrm>
            <a:off x="10883071" y="5266891"/>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solidFill>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20" name="Group 20"/>
          <p:cNvGrpSpPr/>
          <p:nvPr/>
        </p:nvGrpSpPr>
        <p:grpSpPr>
          <a:xfrm>
            <a:off x="10973891" y="6670661"/>
            <a:ext cx="677751" cy="67775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5A56"/>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3" name="TextBox 23"/>
          <p:cNvSpPr txBox="1"/>
          <p:nvPr/>
        </p:nvSpPr>
        <p:spPr>
          <a:xfrm>
            <a:off x="1443964" y="2289485"/>
            <a:ext cx="8714533" cy="887095"/>
          </a:xfrm>
          <a:prstGeom prst="rect">
            <a:avLst/>
          </a:prstGeom>
        </p:spPr>
        <p:txBody>
          <a:bodyPr lIns="0" tIns="0" rIns="0" bIns="0" rtlCol="0" anchor="t">
            <a:spAutoFit/>
          </a:bodyPr>
          <a:lstStyle/>
          <a:p>
            <a:pPr algn="l">
              <a:lnSpc>
                <a:spcPts val="7280"/>
              </a:lnSpc>
              <a:spcBef>
                <a:spcPct val="0"/>
              </a:spcBef>
            </a:pPr>
            <a:r>
              <a:rPr lang="en-US" sz="5200" dirty="0">
                <a:solidFill>
                  <a:srgbClr val="FFFFFF"/>
                </a:solidFill>
                <a:latin typeface="Press Start 2P"/>
                <a:ea typeface="Press Start 2P"/>
                <a:cs typeface="Press Start 2P"/>
                <a:sym typeface="Press Start 2P"/>
              </a:rPr>
              <a:t>RULES FOR GUI</a:t>
            </a:r>
          </a:p>
        </p:txBody>
      </p:sp>
      <p:sp>
        <p:nvSpPr>
          <p:cNvPr id="24" name="TextBox 24"/>
          <p:cNvSpPr txBox="1"/>
          <p:nvPr/>
        </p:nvSpPr>
        <p:spPr>
          <a:xfrm>
            <a:off x="1645210" y="3241004"/>
            <a:ext cx="8513286" cy="1206501"/>
          </a:xfrm>
          <a:prstGeom prst="rect">
            <a:avLst/>
          </a:prstGeom>
        </p:spPr>
        <p:txBody>
          <a:bodyPr lIns="0" tIns="0" rIns="0" bIns="0" rtlCol="0" anchor="t">
            <a:spAutoFit/>
          </a:bodyPr>
          <a:lstStyle/>
          <a:p>
            <a:pPr algn="l">
              <a:lnSpc>
                <a:spcPts val="4899"/>
              </a:lnSpc>
              <a:spcBef>
                <a:spcPct val="0"/>
              </a:spcBef>
            </a:pPr>
            <a:r>
              <a:rPr lang="en-US" sz="3499" b="1" dirty="0">
                <a:solidFill>
                  <a:srgbClr val="FFFFFF"/>
                </a:solidFill>
                <a:latin typeface="Open Sans Bold"/>
                <a:ea typeface="Open Sans Bold"/>
                <a:cs typeface="Open Sans Bold"/>
                <a:sym typeface="Open Sans Bold"/>
              </a:rPr>
              <a:t>SO YOU CAN ENJOY OUR GAME EXPERIENCE</a:t>
            </a:r>
          </a:p>
        </p:txBody>
      </p:sp>
      <p:sp>
        <p:nvSpPr>
          <p:cNvPr id="25" name="TextBox 25"/>
          <p:cNvSpPr txBox="1"/>
          <p:nvPr/>
        </p:nvSpPr>
        <p:spPr>
          <a:xfrm>
            <a:off x="10973891" y="268964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6" name="TextBox 26"/>
          <p:cNvSpPr txBox="1"/>
          <p:nvPr/>
        </p:nvSpPr>
        <p:spPr>
          <a:xfrm>
            <a:off x="11853217" y="3682964"/>
            <a:ext cx="5918458" cy="941071"/>
          </a:xfrm>
          <a:prstGeom prst="rect">
            <a:avLst/>
          </a:prstGeom>
        </p:spPr>
        <p:txBody>
          <a:bodyPr lIns="0" tIns="0" rIns="0" bIns="0" rtlCol="0" anchor="t">
            <a:spAutoFit/>
          </a:bodyPr>
          <a:lstStyle/>
          <a:p>
            <a:pPr algn="l">
              <a:lnSpc>
                <a:spcPts val="3779"/>
              </a:lnSpc>
              <a:spcBef>
                <a:spcPct val="0"/>
              </a:spcBef>
            </a:pPr>
            <a:r>
              <a:rPr lang="en-US" sz="2699" b="1">
                <a:solidFill>
                  <a:srgbClr val="FFFFFF"/>
                </a:solidFill>
                <a:latin typeface="Open Sans Bold"/>
                <a:ea typeface="Open Sans Bold"/>
                <a:cs typeface="Open Sans Bold"/>
                <a:sym typeface="Open Sans Bold"/>
              </a:rPr>
              <a:t>MAKE SURE TO MAKE PHOTOS AND MUSIC IN SAME DIRECTORY</a:t>
            </a:r>
          </a:p>
        </p:txBody>
      </p:sp>
      <p:sp>
        <p:nvSpPr>
          <p:cNvPr id="27" name="TextBox 27"/>
          <p:cNvSpPr txBox="1"/>
          <p:nvPr/>
        </p:nvSpPr>
        <p:spPr>
          <a:xfrm>
            <a:off x="10973891" y="401721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8" name="TextBox 28"/>
          <p:cNvSpPr txBox="1"/>
          <p:nvPr/>
        </p:nvSpPr>
        <p:spPr>
          <a:xfrm>
            <a:off x="11926438" y="5106656"/>
            <a:ext cx="4887322" cy="941071"/>
          </a:xfrm>
          <a:prstGeom prst="rect">
            <a:avLst/>
          </a:prstGeom>
        </p:spPr>
        <p:txBody>
          <a:bodyPr lIns="0" tIns="0" rIns="0" bIns="0" rtlCol="0" anchor="t">
            <a:spAutoFit/>
          </a:bodyPr>
          <a:lstStyle/>
          <a:p>
            <a:pPr algn="l">
              <a:lnSpc>
                <a:spcPts val="3779"/>
              </a:lnSpc>
              <a:spcBef>
                <a:spcPct val="0"/>
              </a:spcBef>
            </a:pPr>
            <a:r>
              <a:rPr lang="en-US" sz="2699" b="1">
                <a:solidFill>
                  <a:srgbClr val="FFFFFF"/>
                </a:solidFill>
                <a:latin typeface="Open Sans Bold"/>
                <a:ea typeface="Open Sans Bold"/>
                <a:cs typeface="Open Sans Bold"/>
                <a:sym typeface="Open Sans Bold"/>
              </a:rPr>
              <a:t>MAKE SURE THAT FILES ARE IN SAME DIRECTORY</a:t>
            </a:r>
          </a:p>
        </p:txBody>
      </p:sp>
      <p:sp>
        <p:nvSpPr>
          <p:cNvPr id="29" name="TextBox 29"/>
          <p:cNvSpPr txBox="1"/>
          <p:nvPr/>
        </p:nvSpPr>
        <p:spPr>
          <a:xfrm>
            <a:off x="10973891" y="5424423"/>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0" name="TextBox 30"/>
          <p:cNvSpPr txBox="1"/>
          <p:nvPr/>
        </p:nvSpPr>
        <p:spPr>
          <a:xfrm>
            <a:off x="11853217" y="6510426"/>
            <a:ext cx="6064900" cy="941071"/>
          </a:xfrm>
          <a:prstGeom prst="rect">
            <a:avLst/>
          </a:prstGeom>
        </p:spPr>
        <p:txBody>
          <a:bodyPr lIns="0" tIns="0" rIns="0" bIns="0" rtlCol="0" anchor="t">
            <a:spAutoFit/>
          </a:bodyPr>
          <a:lstStyle/>
          <a:p>
            <a:pPr algn="l">
              <a:lnSpc>
                <a:spcPts val="3779"/>
              </a:lnSpc>
              <a:spcBef>
                <a:spcPct val="0"/>
              </a:spcBef>
            </a:pPr>
            <a:r>
              <a:rPr lang="en-US" sz="2699" b="1">
                <a:solidFill>
                  <a:srgbClr val="FFFFFF"/>
                </a:solidFill>
                <a:latin typeface="Open Sans Bold"/>
                <a:ea typeface="Open Sans Bold"/>
                <a:cs typeface="Open Sans Bold"/>
                <a:sym typeface="Open Sans Bold"/>
              </a:rPr>
              <a:t>CHANGE THE PATHS OF FILES AND IMAGES ACCORDING TO DEVICE</a:t>
            </a:r>
          </a:p>
        </p:txBody>
      </p:sp>
      <p:sp>
        <p:nvSpPr>
          <p:cNvPr id="31" name="TextBox 31"/>
          <p:cNvSpPr txBox="1"/>
          <p:nvPr/>
        </p:nvSpPr>
        <p:spPr>
          <a:xfrm>
            <a:off x="11064711" y="684020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32" name="Freeform 32"/>
          <p:cNvSpPr/>
          <p:nvPr/>
        </p:nvSpPr>
        <p:spPr>
          <a:xfrm>
            <a:off x="-417805" y="818270"/>
            <a:ext cx="2772796" cy="494062"/>
          </a:xfrm>
          <a:custGeom>
            <a:avLst/>
            <a:gdLst/>
            <a:ahLst/>
            <a:cxnLst/>
            <a:rect l="l" t="t" r="r" b="b"/>
            <a:pathLst>
              <a:path w="2772796" h="494062">
                <a:moveTo>
                  <a:pt x="0" y="0"/>
                </a:moveTo>
                <a:lnTo>
                  <a:pt x="2772796" y="0"/>
                </a:lnTo>
                <a:lnTo>
                  <a:pt x="2772796" y="494062"/>
                </a:lnTo>
                <a:lnTo>
                  <a:pt x="0" y="4940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Freeform 33"/>
          <p:cNvSpPr/>
          <p:nvPr/>
        </p:nvSpPr>
        <p:spPr>
          <a:xfrm>
            <a:off x="17022813" y="4959233"/>
            <a:ext cx="2772796" cy="494062"/>
          </a:xfrm>
          <a:custGeom>
            <a:avLst/>
            <a:gdLst/>
            <a:ahLst/>
            <a:cxnLst/>
            <a:rect l="l" t="t" r="r" b="b"/>
            <a:pathLst>
              <a:path w="2772796" h="494062">
                <a:moveTo>
                  <a:pt x="0" y="0"/>
                </a:moveTo>
                <a:lnTo>
                  <a:pt x="2772796" y="0"/>
                </a:lnTo>
                <a:lnTo>
                  <a:pt x="2772796" y="494062"/>
                </a:lnTo>
                <a:lnTo>
                  <a:pt x="0" y="4940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4" name="Freeform 34"/>
          <p:cNvSpPr/>
          <p:nvPr/>
        </p:nvSpPr>
        <p:spPr>
          <a:xfrm>
            <a:off x="15334540" y="640416"/>
            <a:ext cx="1924760" cy="671916"/>
          </a:xfrm>
          <a:custGeom>
            <a:avLst/>
            <a:gdLst/>
            <a:ahLst/>
            <a:cxnLst/>
            <a:rect l="l" t="t" r="r" b="b"/>
            <a:pathLst>
              <a:path w="1924760" h="671916">
                <a:moveTo>
                  <a:pt x="0" y="0"/>
                </a:moveTo>
                <a:lnTo>
                  <a:pt x="1924760" y="0"/>
                </a:lnTo>
                <a:lnTo>
                  <a:pt x="1924760" y="671916"/>
                </a:lnTo>
                <a:lnTo>
                  <a:pt x="0" y="6719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5" name="Freeform 35"/>
          <p:cNvSpPr/>
          <p:nvPr/>
        </p:nvSpPr>
        <p:spPr>
          <a:xfrm>
            <a:off x="555370" y="3470934"/>
            <a:ext cx="951586" cy="332190"/>
          </a:xfrm>
          <a:custGeom>
            <a:avLst/>
            <a:gdLst/>
            <a:ahLst/>
            <a:cxnLst/>
            <a:rect l="l" t="t" r="r" b="b"/>
            <a:pathLst>
              <a:path w="951586" h="332190">
                <a:moveTo>
                  <a:pt x="0" y="0"/>
                </a:moveTo>
                <a:lnTo>
                  <a:pt x="951585" y="0"/>
                </a:lnTo>
                <a:lnTo>
                  <a:pt x="951585" y="332190"/>
                </a:lnTo>
                <a:lnTo>
                  <a:pt x="0" y="3321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6" name="Freeform 36"/>
          <p:cNvSpPr/>
          <p:nvPr/>
        </p:nvSpPr>
        <p:spPr>
          <a:xfrm flipH="1">
            <a:off x="7832716" y="644363"/>
            <a:ext cx="1952021" cy="347815"/>
          </a:xfrm>
          <a:custGeom>
            <a:avLst/>
            <a:gdLst/>
            <a:ahLst/>
            <a:cxnLst/>
            <a:rect l="l" t="t" r="r" b="b"/>
            <a:pathLst>
              <a:path w="1952021" h="347815">
                <a:moveTo>
                  <a:pt x="1952021" y="0"/>
                </a:moveTo>
                <a:lnTo>
                  <a:pt x="0" y="0"/>
                </a:lnTo>
                <a:lnTo>
                  <a:pt x="0" y="347815"/>
                </a:lnTo>
                <a:lnTo>
                  <a:pt x="1952021" y="347815"/>
                </a:lnTo>
                <a:lnTo>
                  <a:pt x="1952021"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7" name="TextBox 37"/>
          <p:cNvSpPr txBox="1"/>
          <p:nvPr/>
        </p:nvSpPr>
        <p:spPr>
          <a:xfrm>
            <a:off x="11783208" y="2576719"/>
            <a:ext cx="4513712" cy="464821"/>
          </a:xfrm>
          <a:prstGeom prst="rect">
            <a:avLst/>
          </a:prstGeom>
        </p:spPr>
        <p:txBody>
          <a:bodyPr lIns="0" tIns="0" rIns="0" bIns="0" rtlCol="0" anchor="t">
            <a:spAutoFit/>
          </a:bodyPr>
          <a:lstStyle/>
          <a:p>
            <a:pPr algn="ctr">
              <a:lnSpc>
                <a:spcPts val="3779"/>
              </a:lnSpc>
              <a:spcBef>
                <a:spcPct val="0"/>
              </a:spcBef>
            </a:pPr>
            <a:r>
              <a:rPr lang="en-US" sz="2699" b="1">
                <a:solidFill>
                  <a:srgbClr val="FFFFFF"/>
                </a:solidFill>
                <a:latin typeface="Open Sans Bold"/>
                <a:ea typeface="Open Sans Bold"/>
                <a:cs typeface="Open Sans Bold"/>
                <a:sym typeface="Open Sans Bold"/>
              </a:rPr>
              <a:t>INCLUDE RAYGUI HEADER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grpSp>
        <p:nvGrpSpPr>
          <p:cNvPr id="2" name="Group 2"/>
          <p:cNvGrpSpPr/>
          <p:nvPr/>
        </p:nvGrpSpPr>
        <p:grpSpPr>
          <a:xfrm>
            <a:off x="824199" y="2137044"/>
            <a:ext cx="4485862" cy="4152585"/>
            <a:chOff x="0" y="0"/>
            <a:chExt cx="1181462" cy="1093685"/>
          </a:xfrm>
        </p:grpSpPr>
        <p:sp>
          <p:nvSpPr>
            <p:cNvPr id="3" name="Freeform 3"/>
            <p:cNvSpPr/>
            <p:nvPr/>
          </p:nvSpPr>
          <p:spPr>
            <a:xfrm>
              <a:off x="0" y="0"/>
              <a:ext cx="1181462" cy="1093685"/>
            </a:xfrm>
            <a:custGeom>
              <a:avLst/>
              <a:gdLst/>
              <a:ahLst/>
              <a:cxnLst/>
              <a:rect l="l" t="t" r="r" b="b"/>
              <a:pathLst>
                <a:path w="1181462" h="1093685">
                  <a:moveTo>
                    <a:pt x="88018" y="0"/>
                  </a:moveTo>
                  <a:lnTo>
                    <a:pt x="1093443" y="0"/>
                  </a:lnTo>
                  <a:cubicBezTo>
                    <a:pt x="1116787" y="0"/>
                    <a:pt x="1139175" y="9273"/>
                    <a:pt x="1155682" y="25780"/>
                  </a:cubicBezTo>
                  <a:cubicBezTo>
                    <a:pt x="1172188" y="42287"/>
                    <a:pt x="1181462" y="64674"/>
                    <a:pt x="1181462" y="88018"/>
                  </a:cubicBezTo>
                  <a:lnTo>
                    <a:pt x="1181462" y="1005667"/>
                  </a:lnTo>
                  <a:cubicBezTo>
                    <a:pt x="1181462" y="1029011"/>
                    <a:pt x="1172188" y="1051398"/>
                    <a:pt x="1155682" y="1067905"/>
                  </a:cubicBezTo>
                  <a:cubicBezTo>
                    <a:pt x="1139175" y="1084412"/>
                    <a:pt x="1116787" y="1093685"/>
                    <a:pt x="1093443" y="1093685"/>
                  </a:cubicBezTo>
                  <a:lnTo>
                    <a:pt x="88018" y="1093685"/>
                  </a:lnTo>
                  <a:cubicBezTo>
                    <a:pt x="64674" y="1093685"/>
                    <a:pt x="42287" y="1084412"/>
                    <a:pt x="25780" y="1067905"/>
                  </a:cubicBezTo>
                  <a:cubicBezTo>
                    <a:pt x="9273" y="1051398"/>
                    <a:pt x="0" y="1029011"/>
                    <a:pt x="0" y="1005667"/>
                  </a:cubicBezTo>
                  <a:lnTo>
                    <a:pt x="0" y="88018"/>
                  </a:lnTo>
                  <a:cubicBezTo>
                    <a:pt x="0" y="64674"/>
                    <a:pt x="9273" y="42287"/>
                    <a:pt x="25780" y="25780"/>
                  </a:cubicBezTo>
                  <a:cubicBezTo>
                    <a:pt x="42287" y="9273"/>
                    <a:pt x="64674" y="0"/>
                    <a:pt x="88018" y="0"/>
                  </a:cubicBezTo>
                  <a:close/>
                </a:path>
              </a:pathLst>
            </a:custGeom>
            <a:solidFill>
              <a:srgbClr val="D70400"/>
            </a:solidFill>
          </p:spPr>
          <p:txBody>
            <a:bodyPr/>
            <a:lstStyle/>
            <a:p>
              <a:endParaRPr lang="en-US"/>
            </a:p>
          </p:txBody>
        </p:sp>
        <p:sp>
          <p:nvSpPr>
            <p:cNvPr id="4" name="TextBox 4"/>
            <p:cNvSpPr txBox="1"/>
            <p:nvPr/>
          </p:nvSpPr>
          <p:spPr>
            <a:xfrm>
              <a:off x="0" y="-28575"/>
              <a:ext cx="1181462" cy="1122260"/>
            </a:xfrm>
            <a:prstGeom prst="rect">
              <a:avLst/>
            </a:prstGeom>
          </p:spPr>
          <p:txBody>
            <a:bodyPr lIns="50800" tIns="50800" rIns="50800" bIns="50800" rtlCol="0" anchor="ctr"/>
            <a:lstStyle/>
            <a:p>
              <a:pPr algn="ctr">
                <a:lnSpc>
                  <a:spcPts val="2519"/>
                </a:lnSpc>
              </a:pPr>
              <a:endParaRPr/>
            </a:p>
          </p:txBody>
        </p:sp>
      </p:grpSp>
      <p:sp>
        <p:nvSpPr>
          <p:cNvPr id="5" name="Freeform 5"/>
          <p:cNvSpPr/>
          <p:nvPr/>
        </p:nvSpPr>
        <p:spPr>
          <a:xfrm>
            <a:off x="824199" y="3044630"/>
            <a:ext cx="4521634" cy="2776665"/>
          </a:xfrm>
          <a:custGeom>
            <a:avLst/>
            <a:gdLst/>
            <a:ahLst/>
            <a:cxnLst/>
            <a:rect l="l" t="t" r="r" b="b"/>
            <a:pathLst>
              <a:path w="4521634" h="2776665">
                <a:moveTo>
                  <a:pt x="0" y="0"/>
                </a:moveTo>
                <a:lnTo>
                  <a:pt x="4521634" y="0"/>
                </a:lnTo>
                <a:lnTo>
                  <a:pt x="4521634" y="2776665"/>
                </a:lnTo>
                <a:lnTo>
                  <a:pt x="0" y="2776665"/>
                </a:lnTo>
                <a:lnTo>
                  <a:pt x="0" y="0"/>
                </a:lnTo>
                <a:close/>
              </a:path>
            </a:pathLst>
          </a:custGeom>
          <a:blipFill>
            <a:blip r:embed="rId2"/>
            <a:stretch>
              <a:fillRect l="-28320" t="-11136" r="-28677" b="-9343"/>
            </a:stretch>
          </a:blipFill>
        </p:spPr>
        <p:txBody>
          <a:bodyPr/>
          <a:lstStyle/>
          <a:p>
            <a:endParaRPr lang="en-US"/>
          </a:p>
        </p:txBody>
      </p:sp>
      <p:grpSp>
        <p:nvGrpSpPr>
          <p:cNvPr id="6" name="Group 6"/>
          <p:cNvGrpSpPr/>
          <p:nvPr/>
        </p:nvGrpSpPr>
        <p:grpSpPr>
          <a:xfrm>
            <a:off x="6755533" y="2137044"/>
            <a:ext cx="4485862" cy="4152585"/>
            <a:chOff x="0" y="0"/>
            <a:chExt cx="1181462" cy="1093685"/>
          </a:xfrm>
        </p:grpSpPr>
        <p:sp>
          <p:nvSpPr>
            <p:cNvPr id="7" name="Freeform 7"/>
            <p:cNvSpPr/>
            <p:nvPr/>
          </p:nvSpPr>
          <p:spPr>
            <a:xfrm>
              <a:off x="0" y="0"/>
              <a:ext cx="1181462" cy="1093685"/>
            </a:xfrm>
            <a:custGeom>
              <a:avLst/>
              <a:gdLst/>
              <a:ahLst/>
              <a:cxnLst/>
              <a:rect l="l" t="t" r="r" b="b"/>
              <a:pathLst>
                <a:path w="1181462" h="1093685">
                  <a:moveTo>
                    <a:pt x="88018" y="0"/>
                  </a:moveTo>
                  <a:lnTo>
                    <a:pt x="1093443" y="0"/>
                  </a:lnTo>
                  <a:cubicBezTo>
                    <a:pt x="1116787" y="0"/>
                    <a:pt x="1139175" y="9273"/>
                    <a:pt x="1155682" y="25780"/>
                  </a:cubicBezTo>
                  <a:cubicBezTo>
                    <a:pt x="1172188" y="42287"/>
                    <a:pt x="1181462" y="64674"/>
                    <a:pt x="1181462" y="88018"/>
                  </a:cubicBezTo>
                  <a:lnTo>
                    <a:pt x="1181462" y="1005667"/>
                  </a:lnTo>
                  <a:cubicBezTo>
                    <a:pt x="1181462" y="1029011"/>
                    <a:pt x="1172188" y="1051398"/>
                    <a:pt x="1155682" y="1067905"/>
                  </a:cubicBezTo>
                  <a:cubicBezTo>
                    <a:pt x="1139175" y="1084412"/>
                    <a:pt x="1116787" y="1093685"/>
                    <a:pt x="1093443" y="1093685"/>
                  </a:cubicBezTo>
                  <a:lnTo>
                    <a:pt x="88018" y="1093685"/>
                  </a:lnTo>
                  <a:cubicBezTo>
                    <a:pt x="64674" y="1093685"/>
                    <a:pt x="42287" y="1084412"/>
                    <a:pt x="25780" y="1067905"/>
                  </a:cubicBezTo>
                  <a:cubicBezTo>
                    <a:pt x="9273" y="1051398"/>
                    <a:pt x="0" y="1029011"/>
                    <a:pt x="0" y="1005667"/>
                  </a:cubicBezTo>
                  <a:lnTo>
                    <a:pt x="0" y="88018"/>
                  </a:lnTo>
                  <a:cubicBezTo>
                    <a:pt x="0" y="64674"/>
                    <a:pt x="9273" y="42287"/>
                    <a:pt x="25780" y="25780"/>
                  </a:cubicBezTo>
                  <a:cubicBezTo>
                    <a:pt x="42287" y="9273"/>
                    <a:pt x="64674" y="0"/>
                    <a:pt x="88018" y="0"/>
                  </a:cubicBezTo>
                  <a:close/>
                </a:path>
              </a:pathLst>
            </a:custGeom>
            <a:solidFill>
              <a:srgbClr val="008C7B"/>
            </a:solidFill>
          </p:spPr>
          <p:txBody>
            <a:bodyPr/>
            <a:lstStyle/>
            <a:p>
              <a:endParaRPr lang="en-US"/>
            </a:p>
          </p:txBody>
        </p:sp>
        <p:sp>
          <p:nvSpPr>
            <p:cNvPr id="8" name="TextBox 8"/>
            <p:cNvSpPr txBox="1"/>
            <p:nvPr/>
          </p:nvSpPr>
          <p:spPr>
            <a:xfrm>
              <a:off x="0" y="-57150"/>
              <a:ext cx="1181462" cy="1150835"/>
            </a:xfrm>
            <a:prstGeom prst="rect">
              <a:avLst/>
            </a:prstGeom>
          </p:spPr>
          <p:txBody>
            <a:bodyPr lIns="50800" tIns="50800" rIns="50800" bIns="50800" rtlCol="0" anchor="ctr"/>
            <a:lstStyle/>
            <a:p>
              <a:pPr marL="0" lvl="0" indent="0" algn="ctr">
                <a:lnSpc>
                  <a:spcPts val="3639"/>
                </a:lnSpc>
                <a:spcBef>
                  <a:spcPct val="0"/>
                </a:spcBef>
              </a:pPr>
              <a:endParaRPr/>
            </a:p>
          </p:txBody>
        </p:sp>
      </p:grpSp>
      <p:grpSp>
        <p:nvGrpSpPr>
          <p:cNvPr id="9" name="Group 9"/>
          <p:cNvGrpSpPr/>
          <p:nvPr/>
        </p:nvGrpSpPr>
        <p:grpSpPr>
          <a:xfrm>
            <a:off x="824199" y="6489910"/>
            <a:ext cx="4485862" cy="3797090"/>
            <a:chOff x="0" y="0"/>
            <a:chExt cx="1181462" cy="1000057"/>
          </a:xfrm>
        </p:grpSpPr>
        <p:sp>
          <p:nvSpPr>
            <p:cNvPr id="10" name="Freeform 10"/>
            <p:cNvSpPr/>
            <p:nvPr/>
          </p:nvSpPr>
          <p:spPr>
            <a:xfrm>
              <a:off x="0" y="0"/>
              <a:ext cx="1181462" cy="1000057"/>
            </a:xfrm>
            <a:custGeom>
              <a:avLst/>
              <a:gdLst/>
              <a:ahLst/>
              <a:cxnLst/>
              <a:rect l="l" t="t" r="r" b="b"/>
              <a:pathLst>
                <a:path w="1181462" h="1000057">
                  <a:moveTo>
                    <a:pt x="88018" y="0"/>
                  </a:moveTo>
                  <a:lnTo>
                    <a:pt x="1093443" y="0"/>
                  </a:lnTo>
                  <a:cubicBezTo>
                    <a:pt x="1116787" y="0"/>
                    <a:pt x="1139175" y="9273"/>
                    <a:pt x="1155682" y="25780"/>
                  </a:cubicBezTo>
                  <a:cubicBezTo>
                    <a:pt x="1172188" y="42287"/>
                    <a:pt x="1181462" y="64674"/>
                    <a:pt x="1181462" y="88018"/>
                  </a:cubicBezTo>
                  <a:lnTo>
                    <a:pt x="1181462" y="912038"/>
                  </a:lnTo>
                  <a:cubicBezTo>
                    <a:pt x="1181462" y="935382"/>
                    <a:pt x="1172188" y="957770"/>
                    <a:pt x="1155682" y="974277"/>
                  </a:cubicBezTo>
                  <a:cubicBezTo>
                    <a:pt x="1139175" y="990783"/>
                    <a:pt x="1116787" y="1000057"/>
                    <a:pt x="1093443" y="1000057"/>
                  </a:cubicBezTo>
                  <a:lnTo>
                    <a:pt x="88018" y="1000057"/>
                  </a:lnTo>
                  <a:cubicBezTo>
                    <a:pt x="64674" y="1000057"/>
                    <a:pt x="42287" y="990783"/>
                    <a:pt x="25780" y="974277"/>
                  </a:cubicBezTo>
                  <a:cubicBezTo>
                    <a:pt x="9273" y="957770"/>
                    <a:pt x="0" y="935382"/>
                    <a:pt x="0" y="912038"/>
                  </a:cubicBezTo>
                  <a:lnTo>
                    <a:pt x="0" y="88018"/>
                  </a:lnTo>
                  <a:cubicBezTo>
                    <a:pt x="0" y="64674"/>
                    <a:pt x="9273" y="42287"/>
                    <a:pt x="25780" y="25780"/>
                  </a:cubicBezTo>
                  <a:cubicBezTo>
                    <a:pt x="42287" y="9273"/>
                    <a:pt x="64674" y="0"/>
                    <a:pt x="88018" y="0"/>
                  </a:cubicBezTo>
                  <a:close/>
                </a:path>
              </a:pathLst>
            </a:custGeom>
            <a:solidFill>
              <a:srgbClr val="ACE7E8"/>
            </a:solidFill>
          </p:spPr>
          <p:txBody>
            <a:bodyPr/>
            <a:lstStyle/>
            <a:p>
              <a:endParaRPr lang="en-US"/>
            </a:p>
          </p:txBody>
        </p:sp>
        <p:sp>
          <p:nvSpPr>
            <p:cNvPr id="11" name="TextBox 11"/>
            <p:cNvSpPr txBox="1"/>
            <p:nvPr/>
          </p:nvSpPr>
          <p:spPr>
            <a:xfrm>
              <a:off x="0" y="-28575"/>
              <a:ext cx="1181462" cy="1028632"/>
            </a:xfrm>
            <a:prstGeom prst="rect">
              <a:avLst/>
            </a:prstGeom>
          </p:spPr>
          <p:txBody>
            <a:bodyPr lIns="50800" tIns="50800" rIns="50800" bIns="50800" rtlCol="0" anchor="ctr"/>
            <a:lstStyle/>
            <a:p>
              <a:pPr algn="ctr">
                <a:lnSpc>
                  <a:spcPts val="2519"/>
                </a:lnSpc>
              </a:pPr>
              <a:endParaRPr/>
            </a:p>
          </p:txBody>
        </p:sp>
      </p:grpSp>
      <p:grpSp>
        <p:nvGrpSpPr>
          <p:cNvPr id="12" name="Group 12"/>
          <p:cNvGrpSpPr/>
          <p:nvPr/>
        </p:nvGrpSpPr>
        <p:grpSpPr>
          <a:xfrm>
            <a:off x="12309390" y="2137044"/>
            <a:ext cx="4394400" cy="4152585"/>
            <a:chOff x="0" y="0"/>
            <a:chExt cx="1157373" cy="1093685"/>
          </a:xfrm>
        </p:grpSpPr>
        <p:sp>
          <p:nvSpPr>
            <p:cNvPr id="13" name="Freeform 13"/>
            <p:cNvSpPr/>
            <p:nvPr/>
          </p:nvSpPr>
          <p:spPr>
            <a:xfrm>
              <a:off x="0" y="0"/>
              <a:ext cx="1157373" cy="1093685"/>
            </a:xfrm>
            <a:custGeom>
              <a:avLst/>
              <a:gdLst/>
              <a:ahLst/>
              <a:cxnLst/>
              <a:rect l="l" t="t" r="r" b="b"/>
              <a:pathLst>
                <a:path w="1157373" h="1093685">
                  <a:moveTo>
                    <a:pt x="89850" y="0"/>
                  </a:moveTo>
                  <a:lnTo>
                    <a:pt x="1067523" y="0"/>
                  </a:lnTo>
                  <a:cubicBezTo>
                    <a:pt x="1091352" y="0"/>
                    <a:pt x="1114206" y="9466"/>
                    <a:pt x="1131056" y="26317"/>
                  </a:cubicBezTo>
                  <a:cubicBezTo>
                    <a:pt x="1147907" y="43167"/>
                    <a:pt x="1157373" y="66020"/>
                    <a:pt x="1157373" y="89850"/>
                  </a:cubicBezTo>
                  <a:lnTo>
                    <a:pt x="1157373" y="1003835"/>
                  </a:lnTo>
                  <a:cubicBezTo>
                    <a:pt x="1157373" y="1053458"/>
                    <a:pt x="1117146" y="1093685"/>
                    <a:pt x="1067523" y="1093685"/>
                  </a:cubicBezTo>
                  <a:lnTo>
                    <a:pt x="89850" y="1093685"/>
                  </a:lnTo>
                  <a:cubicBezTo>
                    <a:pt x="66020" y="1093685"/>
                    <a:pt x="43167" y="1084219"/>
                    <a:pt x="26317" y="1067368"/>
                  </a:cubicBezTo>
                  <a:cubicBezTo>
                    <a:pt x="9466" y="1050518"/>
                    <a:pt x="0" y="1027665"/>
                    <a:pt x="0" y="1003835"/>
                  </a:cubicBezTo>
                  <a:lnTo>
                    <a:pt x="0" y="89850"/>
                  </a:lnTo>
                  <a:cubicBezTo>
                    <a:pt x="0" y="66020"/>
                    <a:pt x="9466" y="43167"/>
                    <a:pt x="26317" y="26317"/>
                  </a:cubicBezTo>
                  <a:cubicBezTo>
                    <a:pt x="43167" y="9466"/>
                    <a:pt x="66020" y="0"/>
                    <a:pt x="89850" y="0"/>
                  </a:cubicBezTo>
                  <a:close/>
                </a:path>
              </a:pathLst>
            </a:custGeom>
            <a:solidFill>
              <a:srgbClr val="007D2A"/>
            </a:solidFill>
          </p:spPr>
          <p:txBody>
            <a:bodyPr/>
            <a:lstStyle/>
            <a:p>
              <a:endParaRPr lang="en-US"/>
            </a:p>
          </p:txBody>
        </p:sp>
        <p:sp>
          <p:nvSpPr>
            <p:cNvPr id="14" name="TextBox 14"/>
            <p:cNvSpPr txBox="1"/>
            <p:nvPr/>
          </p:nvSpPr>
          <p:spPr>
            <a:xfrm>
              <a:off x="0" y="-28575"/>
              <a:ext cx="1157373" cy="1122260"/>
            </a:xfrm>
            <a:prstGeom prst="rect">
              <a:avLst/>
            </a:prstGeom>
          </p:spPr>
          <p:txBody>
            <a:bodyPr lIns="50800" tIns="50800" rIns="50800" bIns="50800" rtlCol="0" anchor="ctr"/>
            <a:lstStyle/>
            <a:p>
              <a:pPr algn="ctr">
                <a:lnSpc>
                  <a:spcPts val="2519"/>
                </a:lnSpc>
              </a:pPr>
              <a:endParaRPr/>
            </a:p>
          </p:txBody>
        </p:sp>
      </p:grpSp>
      <p:sp>
        <p:nvSpPr>
          <p:cNvPr id="15" name="Freeform 15"/>
          <p:cNvSpPr/>
          <p:nvPr/>
        </p:nvSpPr>
        <p:spPr>
          <a:xfrm>
            <a:off x="6755533" y="3110004"/>
            <a:ext cx="4485862" cy="2711291"/>
          </a:xfrm>
          <a:custGeom>
            <a:avLst/>
            <a:gdLst/>
            <a:ahLst/>
            <a:cxnLst/>
            <a:rect l="l" t="t" r="r" b="b"/>
            <a:pathLst>
              <a:path w="4485862" h="2711291">
                <a:moveTo>
                  <a:pt x="0" y="0"/>
                </a:moveTo>
                <a:lnTo>
                  <a:pt x="4485862" y="0"/>
                </a:lnTo>
                <a:lnTo>
                  <a:pt x="4485862" y="2711291"/>
                </a:lnTo>
                <a:lnTo>
                  <a:pt x="0" y="2711291"/>
                </a:lnTo>
                <a:lnTo>
                  <a:pt x="0" y="0"/>
                </a:lnTo>
                <a:close/>
              </a:path>
            </a:pathLst>
          </a:custGeom>
          <a:blipFill>
            <a:blip r:embed="rId3"/>
            <a:stretch>
              <a:fillRect l="-32399" t="-1341" b="-1341"/>
            </a:stretch>
          </a:blipFill>
        </p:spPr>
        <p:txBody>
          <a:bodyPr/>
          <a:lstStyle/>
          <a:p>
            <a:endParaRPr lang="en-US"/>
          </a:p>
        </p:txBody>
      </p:sp>
      <p:sp>
        <p:nvSpPr>
          <p:cNvPr id="16" name="Freeform 16"/>
          <p:cNvSpPr/>
          <p:nvPr/>
        </p:nvSpPr>
        <p:spPr>
          <a:xfrm>
            <a:off x="12308435" y="3110004"/>
            <a:ext cx="4395355" cy="2645916"/>
          </a:xfrm>
          <a:custGeom>
            <a:avLst/>
            <a:gdLst/>
            <a:ahLst/>
            <a:cxnLst/>
            <a:rect l="l" t="t" r="r" b="b"/>
            <a:pathLst>
              <a:path w="4395355" h="2645916">
                <a:moveTo>
                  <a:pt x="0" y="0"/>
                </a:moveTo>
                <a:lnTo>
                  <a:pt x="4395355" y="0"/>
                </a:lnTo>
                <a:lnTo>
                  <a:pt x="4395355" y="2645916"/>
                </a:lnTo>
                <a:lnTo>
                  <a:pt x="0" y="2645916"/>
                </a:lnTo>
                <a:lnTo>
                  <a:pt x="0" y="0"/>
                </a:lnTo>
                <a:close/>
              </a:path>
            </a:pathLst>
          </a:custGeom>
          <a:blipFill>
            <a:blip r:embed="rId4"/>
            <a:stretch>
              <a:fillRect l="-11120" r="-20459"/>
            </a:stretch>
          </a:blipFill>
        </p:spPr>
        <p:txBody>
          <a:bodyPr/>
          <a:lstStyle/>
          <a:p>
            <a:endParaRPr lang="en-US"/>
          </a:p>
        </p:txBody>
      </p:sp>
      <p:grpSp>
        <p:nvGrpSpPr>
          <p:cNvPr id="17" name="Group 17"/>
          <p:cNvGrpSpPr/>
          <p:nvPr/>
        </p:nvGrpSpPr>
        <p:grpSpPr>
          <a:xfrm>
            <a:off x="6755533" y="6489910"/>
            <a:ext cx="4485862" cy="3797090"/>
            <a:chOff x="0" y="0"/>
            <a:chExt cx="1181462" cy="1000057"/>
          </a:xfrm>
        </p:grpSpPr>
        <p:sp>
          <p:nvSpPr>
            <p:cNvPr id="18" name="Freeform 18"/>
            <p:cNvSpPr/>
            <p:nvPr/>
          </p:nvSpPr>
          <p:spPr>
            <a:xfrm>
              <a:off x="0" y="0"/>
              <a:ext cx="1181462" cy="1000057"/>
            </a:xfrm>
            <a:custGeom>
              <a:avLst/>
              <a:gdLst/>
              <a:ahLst/>
              <a:cxnLst/>
              <a:rect l="l" t="t" r="r" b="b"/>
              <a:pathLst>
                <a:path w="1181462" h="1000057">
                  <a:moveTo>
                    <a:pt x="88018" y="0"/>
                  </a:moveTo>
                  <a:lnTo>
                    <a:pt x="1093443" y="0"/>
                  </a:lnTo>
                  <a:cubicBezTo>
                    <a:pt x="1116787" y="0"/>
                    <a:pt x="1139175" y="9273"/>
                    <a:pt x="1155682" y="25780"/>
                  </a:cubicBezTo>
                  <a:cubicBezTo>
                    <a:pt x="1172188" y="42287"/>
                    <a:pt x="1181462" y="64674"/>
                    <a:pt x="1181462" y="88018"/>
                  </a:cubicBezTo>
                  <a:lnTo>
                    <a:pt x="1181462" y="912038"/>
                  </a:lnTo>
                  <a:cubicBezTo>
                    <a:pt x="1181462" y="935382"/>
                    <a:pt x="1172188" y="957770"/>
                    <a:pt x="1155682" y="974277"/>
                  </a:cubicBezTo>
                  <a:cubicBezTo>
                    <a:pt x="1139175" y="990783"/>
                    <a:pt x="1116787" y="1000057"/>
                    <a:pt x="1093443" y="1000057"/>
                  </a:cubicBezTo>
                  <a:lnTo>
                    <a:pt x="88018" y="1000057"/>
                  </a:lnTo>
                  <a:cubicBezTo>
                    <a:pt x="64674" y="1000057"/>
                    <a:pt x="42287" y="990783"/>
                    <a:pt x="25780" y="974277"/>
                  </a:cubicBezTo>
                  <a:cubicBezTo>
                    <a:pt x="9273" y="957770"/>
                    <a:pt x="0" y="935382"/>
                    <a:pt x="0" y="912038"/>
                  </a:cubicBezTo>
                  <a:lnTo>
                    <a:pt x="0" y="88018"/>
                  </a:lnTo>
                  <a:cubicBezTo>
                    <a:pt x="0" y="64674"/>
                    <a:pt x="9273" y="42287"/>
                    <a:pt x="25780" y="25780"/>
                  </a:cubicBezTo>
                  <a:cubicBezTo>
                    <a:pt x="42287" y="9273"/>
                    <a:pt x="64674" y="0"/>
                    <a:pt x="88018" y="0"/>
                  </a:cubicBezTo>
                  <a:close/>
                </a:path>
              </a:pathLst>
            </a:custGeom>
            <a:solidFill>
              <a:srgbClr val="74A050"/>
            </a:solidFill>
          </p:spPr>
          <p:txBody>
            <a:bodyPr/>
            <a:lstStyle/>
            <a:p>
              <a:endParaRPr lang="en-US"/>
            </a:p>
          </p:txBody>
        </p:sp>
        <p:sp>
          <p:nvSpPr>
            <p:cNvPr id="19" name="TextBox 19"/>
            <p:cNvSpPr txBox="1"/>
            <p:nvPr/>
          </p:nvSpPr>
          <p:spPr>
            <a:xfrm>
              <a:off x="0" y="-28575"/>
              <a:ext cx="1181462" cy="1028632"/>
            </a:xfrm>
            <a:prstGeom prst="rect">
              <a:avLst/>
            </a:prstGeom>
          </p:spPr>
          <p:txBody>
            <a:bodyPr lIns="50800" tIns="50800" rIns="50800" bIns="50800" rtlCol="0" anchor="ctr"/>
            <a:lstStyle/>
            <a:p>
              <a:pPr algn="ctr">
                <a:lnSpc>
                  <a:spcPts val="2519"/>
                </a:lnSpc>
              </a:pPr>
              <a:endParaRPr/>
            </a:p>
          </p:txBody>
        </p:sp>
      </p:grpSp>
      <p:grpSp>
        <p:nvGrpSpPr>
          <p:cNvPr id="20" name="Group 20"/>
          <p:cNvGrpSpPr/>
          <p:nvPr/>
        </p:nvGrpSpPr>
        <p:grpSpPr>
          <a:xfrm>
            <a:off x="12309390" y="6489910"/>
            <a:ext cx="4485862" cy="3797090"/>
            <a:chOff x="0" y="0"/>
            <a:chExt cx="1181462" cy="1000057"/>
          </a:xfrm>
        </p:grpSpPr>
        <p:sp>
          <p:nvSpPr>
            <p:cNvPr id="21" name="Freeform 21"/>
            <p:cNvSpPr/>
            <p:nvPr/>
          </p:nvSpPr>
          <p:spPr>
            <a:xfrm>
              <a:off x="0" y="0"/>
              <a:ext cx="1181462" cy="1000057"/>
            </a:xfrm>
            <a:custGeom>
              <a:avLst/>
              <a:gdLst/>
              <a:ahLst/>
              <a:cxnLst/>
              <a:rect l="l" t="t" r="r" b="b"/>
              <a:pathLst>
                <a:path w="1181462" h="1000057">
                  <a:moveTo>
                    <a:pt x="88018" y="0"/>
                  </a:moveTo>
                  <a:lnTo>
                    <a:pt x="1093443" y="0"/>
                  </a:lnTo>
                  <a:cubicBezTo>
                    <a:pt x="1116787" y="0"/>
                    <a:pt x="1139175" y="9273"/>
                    <a:pt x="1155682" y="25780"/>
                  </a:cubicBezTo>
                  <a:cubicBezTo>
                    <a:pt x="1172188" y="42287"/>
                    <a:pt x="1181462" y="64674"/>
                    <a:pt x="1181462" y="88018"/>
                  </a:cubicBezTo>
                  <a:lnTo>
                    <a:pt x="1181462" y="912038"/>
                  </a:lnTo>
                  <a:cubicBezTo>
                    <a:pt x="1181462" y="935382"/>
                    <a:pt x="1172188" y="957770"/>
                    <a:pt x="1155682" y="974277"/>
                  </a:cubicBezTo>
                  <a:cubicBezTo>
                    <a:pt x="1139175" y="990783"/>
                    <a:pt x="1116787" y="1000057"/>
                    <a:pt x="1093443" y="1000057"/>
                  </a:cubicBezTo>
                  <a:lnTo>
                    <a:pt x="88018" y="1000057"/>
                  </a:lnTo>
                  <a:cubicBezTo>
                    <a:pt x="64674" y="1000057"/>
                    <a:pt x="42287" y="990783"/>
                    <a:pt x="25780" y="974277"/>
                  </a:cubicBezTo>
                  <a:cubicBezTo>
                    <a:pt x="9273" y="957770"/>
                    <a:pt x="0" y="935382"/>
                    <a:pt x="0" y="912038"/>
                  </a:cubicBezTo>
                  <a:lnTo>
                    <a:pt x="0" y="88018"/>
                  </a:lnTo>
                  <a:cubicBezTo>
                    <a:pt x="0" y="64674"/>
                    <a:pt x="9273" y="42287"/>
                    <a:pt x="25780" y="25780"/>
                  </a:cubicBezTo>
                  <a:cubicBezTo>
                    <a:pt x="42287" y="9273"/>
                    <a:pt x="64674" y="0"/>
                    <a:pt x="88018" y="0"/>
                  </a:cubicBezTo>
                  <a:close/>
                </a:path>
              </a:pathLst>
            </a:custGeom>
            <a:solidFill>
              <a:srgbClr val="FFAAAB"/>
            </a:solidFill>
          </p:spPr>
          <p:txBody>
            <a:bodyPr/>
            <a:lstStyle/>
            <a:p>
              <a:endParaRPr lang="en-US"/>
            </a:p>
          </p:txBody>
        </p:sp>
        <p:sp>
          <p:nvSpPr>
            <p:cNvPr id="22" name="TextBox 22"/>
            <p:cNvSpPr txBox="1"/>
            <p:nvPr/>
          </p:nvSpPr>
          <p:spPr>
            <a:xfrm>
              <a:off x="0" y="-28575"/>
              <a:ext cx="1181462" cy="1028632"/>
            </a:xfrm>
            <a:prstGeom prst="rect">
              <a:avLst/>
            </a:prstGeom>
          </p:spPr>
          <p:txBody>
            <a:bodyPr lIns="50800" tIns="50800" rIns="50800" bIns="50800" rtlCol="0" anchor="ctr"/>
            <a:lstStyle/>
            <a:p>
              <a:pPr algn="ctr">
                <a:lnSpc>
                  <a:spcPts val="2519"/>
                </a:lnSpc>
              </a:pPr>
              <a:endParaRPr/>
            </a:p>
          </p:txBody>
        </p:sp>
      </p:grpSp>
      <p:sp>
        <p:nvSpPr>
          <p:cNvPr id="23" name="Freeform 23"/>
          <p:cNvSpPr/>
          <p:nvPr/>
        </p:nvSpPr>
        <p:spPr>
          <a:xfrm>
            <a:off x="824199" y="7335650"/>
            <a:ext cx="4521634" cy="2563765"/>
          </a:xfrm>
          <a:custGeom>
            <a:avLst/>
            <a:gdLst/>
            <a:ahLst/>
            <a:cxnLst/>
            <a:rect l="l" t="t" r="r" b="b"/>
            <a:pathLst>
              <a:path w="4521634" h="2563765">
                <a:moveTo>
                  <a:pt x="0" y="0"/>
                </a:moveTo>
                <a:lnTo>
                  <a:pt x="4521634" y="0"/>
                </a:lnTo>
                <a:lnTo>
                  <a:pt x="4521634" y="2563766"/>
                </a:lnTo>
                <a:lnTo>
                  <a:pt x="0" y="2563766"/>
                </a:lnTo>
                <a:lnTo>
                  <a:pt x="0" y="0"/>
                </a:lnTo>
                <a:close/>
              </a:path>
            </a:pathLst>
          </a:custGeom>
          <a:blipFill>
            <a:blip r:embed="rId5"/>
            <a:stretch>
              <a:fillRect l="-11387" r="-10547"/>
            </a:stretch>
          </a:blipFill>
        </p:spPr>
        <p:txBody>
          <a:bodyPr/>
          <a:lstStyle/>
          <a:p>
            <a:endParaRPr lang="en-US"/>
          </a:p>
        </p:txBody>
      </p:sp>
      <p:sp>
        <p:nvSpPr>
          <p:cNvPr id="24" name="Freeform 24"/>
          <p:cNvSpPr/>
          <p:nvPr/>
        </p:nvSpPr>
        <p:spPr>
          <a:xfrm>
            <a:off x="12309390" y="7499786"/>
            <a:ext cx="4485862" cy="2298140"/>
          </a:xfrm>
          <a:custGeom>
            <a:avLst/>
            <a:gdLst/>
            <a:ahLst/>
            <a:cxnLst/>
            <a:rect l="l" t="t" r="r" b="b"/>
            <a:pathLst>
              <a:path w="4485862" h="2298140">
                <a:moveTo>
                  <a:pt x="0" y="0"/>
                </a:moveTo>
                <a:lnTo>
                  <a:pt x="4485862" y="0"/>
                </a:lnTo>
                <a:lnTo>
                  <a:pt x="4485862" y="2298140"/>
                </a:lnTo>
                <a:lnTo>
                  <a:pt x="0" y="2298140"/>
                </a:lnTo>
                <a:lnTo>
                  <a:pt x="0" y="0"/>
                </a:lnTo>
                <a:close/>
              </a:path>
            </a:pathLst>
          </a:custGeom>
          <a:blipFill>
            <a:blip r:embed="rId6"/>
            <a:stretch>
              <a:fillRect l="-5496" r="-2835" b="-178"/>
            </a:stretch>
          </a:blipFill>
        </p:spPr>
        <p:txBody>
          <a:bodyPr/>
          <a:lstStyle/>
          <a:p>
            <a:endParaRPr lang="en-US"/>
          </a:p>
        </p:txBody>
      </p:sp>
      <p:sp>
        <p:nvSpPr>
          <p:cNvPr id="25" name="Freeform 25"/>
          <p:cNvSpPr/>
          <p:nvPr/>
        </p:nvSpPr>
        <p:spPr>
          <a:xfrm>
            <a:off x="6755533" y="7695178"/>
            <a:ext cx="4485862" cy="2102748"/>
          </a:xfrm>
          <a:custGeom>
            <a:avLst/>
            <a:gdLst/>
            <a:ahLst/>
            <a:cxnLst/>
            <a:rect l="l" t="t" r="r" b="b"/>
            <a:pathLst>
              <a:path w="4485862" h="2102748">
                <a:moveTo>
                  <a:pt x="0" y="0"/>
                </a:moveTo>
                <a:lnTo>
                  <a:pt x="4485862" y="0"/>
                </a:lnTo>
                <a:lnTo>
                  <a:pt x="4485862" y="2102748"/>
                </a:lnTo>
                <a:lnTo>
                  <a:pt x="0" y="2102748"/>
                </a:lnTo>
                <a:lnTo>
                  <a:pt x="0" y="0"/>
                </a:lnTo>
                <a:close/>
              </a:path>
            </a:pathLst>
          </a:custGeom>
          <a:blipFill>
            <a:blip r:embed="rId7"/>
            <a:stretch>
              <a:fillRect/>
            </a:stretch>
          </a:blipFill>
        </p:spPr>
        <p:txBody>
          <a:bodyPr/>
          <a:lstStyle/>
          <a:p>
            <a:endParaRPr lang="en-US"/>
          </a:p>
        </p:txBody>
      </p:sp>
      <p:sp>
        <p:nvSpPr>
          <p:cNvPr id="26" name="TextBox 26"/>
          <p:cNvSpPr txBox="1"/>
          <p:nvPr/>
        </p:nvSpPr>
        <p:spPr>
          <a:xfrm>
            <a:off x="1176278" y="544513"/>
            <a:ext cx="9350097" cy="863600"/>
          </a:xfrm>
          <a:prstGeom prst="rect">
            <a:avLst/>
          </a:prstGeom>
        </p:spPr>
        <p:txBody>
          <a:bodyPr lIns="0" tIns="0" rIns="0" bIns="0" rtlCol="0" anchor="t">
            <a:spAutoFit/>
          </a:bodyPr>
          <a:lstStyle/>
          <a:p>
            <a:pPr algn="ctr">
              <a:lnSpc>
                <a:spcPts val="7000"/>
              </a:lnSpc>
              <a:spcBef>
                <a:spcPct val="0"/>
              </a:spcBef>
            </a:pPr>
            <a:r>
              <a:rPr lang="en-US" sz="5000" b="1">
                <a:solidFill>
                  <a:srgbClr val="FFFFFF"/>
                </a:solidFill>
                <a:latin typeface="Open Sans Bold"/>
                <a:ea typeface="Open Sans Bold"/>
                <a:cs typeface="Open Sans Bold"/>
                <a:sym typeface="Open Sans Bold"/>
              </a:rPr>
              <a:t>SCREEN SHOTS FROM THE GUI</a:t>
            </a:r>
          </a:p>
        </p:txBody>
      </p:sp>
      <p:sp>
        <p:nvSpPr>
          <p:cNvPr id="27" name="TextBox 27"/>
          <p:cNvSpPr txBox="1"/>
          <p:nvPr/>
        </p:nvSpPr>
        <p:spPr>
          <a:xfrm>
            <a:off x="1894959" y="2396927"/>
            <a:ext cx="2344341" cy="448311"/>
          </a:xfrm>
          <a:prstGeom prst="rect">
            <a:avLst/>
          </a:prstGeom>
        </p:spPr>
        <p:txBody>
          <a:bodyPr lIns="0" tIns="0" rIns="0" bIns="0" rtlCol="0" anchor="t">
            <a:spAutoFit/>
          </a:bodyPr>
          <a:lstStyle/>
          <a:p>
            <a:pPr algn="ctr">
              <a:lnSpc>
                <a:spcPts val="3639"/>
              </a:lnSpc>
              <a:spcBef>
                <a:spcPct val="0"/>
              </a:spcBef>
            </a:pPr>
            <a:r>
              <a:rPr lang="en-US" sz="2599" b="1">
                <a:solidFill>
                  <a:srgbClr val="FFFFFF"/>
                </a:solidFill>
                <a:latin typeface="Open Sans Bold"/>
                <a:ea typeface="Open Sans Bold"/>
                <a:cs typeface="Open Sans Bold"/>
                <a:sym typeface="Open Sans Bold"/>
              </a:rPr>
              <a:t>START SCREEN</a:t>
            </a:r>
          </a:p>
        </p:txBody>
      </p:sp>
      <p:sp>
        <p:nvSpPr>
          <p:cNvPr id="28" name="TextBox 28"/>
          <p:cNvSpPr txBox="1"/>
          <p:nvPr/>
        </p:nvSpPr>
        <p:spPr>
          <a:xfrm>
            <a:off x="7564237" y="2396927"/>
            <a:ext cx="2868454" cy="448311"/>
          </a:xfrm>
          <a:prstGeom prst="rect">
            <a:avLst/>
          </a:prstGeom>
        </p:spPr>
        <p:txBody>
          <a:bodyPr lIns="0" tIns="0" rIns="0" bIns="0" rtlCol="0" anchor="t">
            <a:spAutoFit/>
          </a:bodyPr>
          <a:lstStyle/>
          <a:p>
            <a:pPr algn="ctr">
              <a:lnSpc>
                <a:spcPts val="3639"/>
              </a:lnSpc>
              <a:spcBef>
                <a:spcPct val="0"/>
              </a:spcBef>
            </a:pPr>
            <a:r>
              <a:rPr lang="en-US" sz="2599" b="1">
                <a:solidFill>
                  <a:srgbClr val="FFFFFF"/>
                </a:solidFill>
                <a:latin typeface="Open Sans Bold"/>
                <a:ea typeface="Open Sans Bold"/>
                <a:cs typeface="Open Sans Bold"/>
                <a:sym typeface="Open Sans Bold"/>
              </a:rPr>
              <a:t>CAR GUESS MODE</a:t>
            </a:r>
          </a:p>
        </p:txBody>
      </p:sp>
      <p:sp>
        <p:nvSpPr>
          <p:cNvPr id="29" name="TextBox 29"/>
          <p:cNvSpPr txBox="1"/>
          <p:nvPr/>
        </p:nvSpPr>
        <p:spPr>
          <a:xfrm>
            <a:off x="13012009" y="2396927"/>
            <a:ext cx="3080623" cy="448311"/>
          </a:xfrm>
          <a:prstGeom prst="rect">
            <a:avLst/>
          </a:prstGeom>
        </p:spPr>
        <p:txBody>
          <a:bodyPr lIns="0" tIns="0" rIns="0" bIns="0" rtlCol="0" anchor="t">
            <a:spAutoFit/>
          </a:bodyPr>
          <a:lstStyle/>
          <a:p>
            <a:pPr algn="ctr">
              <a:lnSpc>
                <a:spcPts val="3639"/>
              </a:lnSpc>
              <a:spcBef>
                <a:spcPct val="0"/>
              </a:spcBef>
            </a:pPr>
            <a:r>
              <a:rPr lang="en-US" sz="2599" b="1">
                <a:solidFill>
                  <a:srgbClr val="FFFFFF"/>
                </a:solidFill>
                <a:latin typeface="Open Sans Bold"/>
                <a:ea typeface="Open Sans Bold"/>
                <a:cs typeface="Open Sans Bold"/>
                <a:sym typeface="Open Sans Bold"/>
              </a:rPr>
              <a:t>CLUB GUESS MODE</a:t>
            </a:r>
          </a:p>
        </p:txBody>
      </p:sp>
      <p:sp>
        <p:nvSpPr>
          <p:cNvPr id="30" name="TextBox 30"/>
          <p:cNvSpPr txBox="1"/>
          <p:nvPr/>
        </p:nvSpPr>
        <p:spPr>
          <a:xfrm>
            <a:off x="1026160" y="6578959"/>
            <a:ext cx="4081939" cy="372745"/>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Open Sans Bold"/>
                <a:ea typeface="Open Sans Bold"/>
                <a:cs typeface="Open Sans Bold"/>
                <a:sym typeface="Open Sans Bold"/>
              </a:rPr>
              <a:t>PROGRAMMING GUESS MODE</a:t>
            </a:r>
          </a:p>
        </p:txBody>
      </p:sp>
      <p:sp>
        <p:nvSpPr>
          <p:cNvPr id="31" name="TextBox 31"/>
          <p:cNvSpPr txBox="1"/>
          <p:nvPr/>
        </p:nvSpPr>
        <p:spPr>
          <a:xfrm>
            <a:off x="7238601" y="6559909"/>
            <a:ext cx="3519726" cy="448311"/>
          </a:xfrm>
          <a:prstGeom prst="rect">
            <a:avLst/>
          </a:prstGeom>
        </p:spPr>
        <p:txBody>
          <a:bodyPr lIns="0" tIns="0" rIns="0" bIns="0" rtlCol="0" anchor="t">
            <a:spAutoFit/>
          </a:bodyPr>
          <a:lstStyle/>
          <a:p>
            <a:pPr algn="ctr">
              <a:lnSpc>
                <a:spcPts val="3639"/>
              </a:lnSpc>
              <a:spcBef>
                <a:spcPct val="0"/>
              </a:spcBef>
            </a:pPr>
            <a:r>
              <a:rPr lang="en-US" sz="2599" b="1">
                <a:solidFill>
                  <a:srgbClr val="FFFFFF"/>
                </a:solidFill>
                <a:latin typeface="Open Sans Bold"/>
                <a:ea typeface="Open Sans Bold"/>
                <a:cs typeface="Open Sans Bold"/>
                <a:sym typeface="Open Sans Bold"/>
              </a:rPr>
              <a:t>COUSRE GUESS MODE</a:t>
            </a:r>
          </a:p>
        </p:txBody>
      </p:sp>
      <p:sp>
        <p:nvSpPr>
          <p:cNvPr id="32" name="TextBox 32"/>
          <p:cNvSpPr txBox="1"/>
          <p:nvPr/>
        </p:nvSpPr>
        <p:spPr>
          <a:xfrm>
            <a:off x="6946302" y="7138482"/>
            <a:ext cx="4104322" cy="356235"/>
          </a:xfrm>
          <a:prstGeom prst="rect">
            <a:avLst/>
          </a:prstGeom>
        </p:spPr>
        <p:txBody>
          <a:bodyPr lIns="0" tIns="0" rIns="0" bIns="0" rtlCol="0" anchor="t">
            <a:spAutoFit/>
          </a:bodyPr>
          <a:lstStyle/>
          <a:p>
            <a:pPr algn="ctr">
              <a:lnSpc>
                <a:spcPts val="2939"/>
              </a:lnSpc>
              <a:spcBef>
                <a:spcPct val="0"/>
              </a:spcBef>
            </a:pPr>
            <a:r>
              <a:rPr lang="en-US" sz="2099" b="1">
                <a:solidFill>
                  <a:srgbClr val="FFFFFF"/>
                </a:solidFill>
                <a:latin typeface="Open Sans Bold"/>
                <a:ea typeface="Open Sans Bold"/>
                <a:cs typeface="Open Sans Bold"/>
                <a:sym typeface="Open Sans Bold"/>
              </a:rPr>
              <a:t>EMOJI TO INTERACT WITH USER</a:t>
            </a:r>
          </a:p>
        </p:txBody>
      </p:sp>
      <p:sp>
        <p:nvSpPr>
          <p:cNvPr id="33" name="TextBox 33"/>
          <p:cNvSpPr txBox="1"/>
          <p:nvPr/>
        </p:nvSpPr>
        <p:spPr>
          <a:xfrm>
            <a:off x="12771622" y="6755490"/>
            <a:ext cx="3349228" cy="448311"/>
          </a:xfrm>
          <a:prstGeom prst="rect">
            <a:avLst/>
          </a:prstGeom>
        </p:spPr>
        <p:txBody>
          <a:bodyPr lIns="0" tIns="0" rIns="0" bIns="0" rtlCol="0" anchor="t">
            <a:spAutoFit/>
          </a:bodyPr>
          <a:lstStyle/>
          <a:p>
            <a:pPr algn="ctr">
              <a:lnSpc>
                <a:spcPts val="3639"/>
              </a:lnSpc>
              <a:spcBef>
                <a:spcPct val="0"/>
              </a:spcBef>
            </a:pPr>
            <a:r>
              <a:rPr lang="en-US" sz="2599" b="1">
                <a:solidFill>
                  <a:srgbClr val="FFFFFF"/>
                </a:solidFill>
                <a:latin typeface="Open Sans Bold"/>
                <a:ea typeface="Open Sans Bold"/>
                <a:cs typeface="Open Sans Bold"/>
                <a:sym typeface="Open Sans Bold"/>
              </a:rPr>
              <a:t> GAME OVER SCREEN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8097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48640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943837" y="1686910"/>
            <a:ext cx="3974971" cy="7752602"/>
          </a:xfrm>
          <a:custGeom>
            <a:avLst/>
            <a:gdLst/>
            <a:ahLst/>
            <a:cxnLst/>
            <a:rect l="l" t="t" r="r" b="b"/>
            <a:pathLst>
              <a:path w="3974971" h="7752602">
                <a:moveTo>
                  <a:pt x="0" y="0"/>
                </a:moveTo>
                <a:lnTo>
                  <a:pt x="3974970" y="0"/>
                </a:lnTo>
                <a:lnTo>
                  <a:pt x="3974970" y="7752602"/>
                </a:lnTo>
                <a:lnTo>
                  <a:pt x="0" y="7752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27825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981347" y="3677471"/>
            <a:ext cx="677751" cy="67775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3F1E"/>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1981347" y="5377689"/>
            <a:ext cx="677751" cy="67775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316"/>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2" name="Group 12"/>
          <p:cNvGrpSpPr/>
          <p:nvPr/>
        </p:nvGrpSpPr>
        <p:grpSpPr>
          <a:xfrm>
            <a:off x="1981347" y="7077906"/>
            <a:ext cx="677751" cy="67775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61D3"/>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5" name="Group 15"/>
          <p:cNvGrpSpPr/>
          <p:nvPr/>
        </p:nvGrpSpPr>
        <p:grpSpPr>
          <a:xfrm>
            <a:off x="8124274" y="3696521"/>
            <a:ext cx="677751" cy="67775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D2A"/>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8124274" y="5396739"/>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7D30"/>
            </a:solidFill>
          </p:spPr>
          <p:txBody>
            <a:bodyPr/>
            <a:lstStyle/>
            <a:p>
              <a:endParaRPr lang="en-US"/>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21" name="Group 21"/>
          <p:cNvGrpSpPr/>
          <p:nvPr/>
        </p:nvGrpSpPr>
        <p:grpSpPr>
          <a:xfrm>
            <a:off x="8124274" y="7096956"/>
            <a:ext cx="677751" cy="67775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17FF"/>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4" name="TextBox 24"/>
          <p:cNvSpPr txBox="1"/>
          <p:nvPr/>
        </p:nvSpPr>
        <p:spPr>
          <a:xfrm>
            <a:off x="1981347" y="1883832"/>
            <a:ext cx="8055131" cy="821054"/>
          </a:xfrm>
          <a:prstGeom prst="rect">
            <a:avLst/>
          </a:prstGeom>
        </p:spPr>
        <p:txBody>
          <a:bodyPr lIns="0" tIns="0" rIns="0" bIns="0" rtlCol="0" anchor="t">
            <a:spAutoFit/>
          </a:bodyPr>
          <a:lstStyle/>
          <a:p>
            <a:pPr algn="l">
              <a:lnSpc>
                <a:spcPts val="6720"/>
              </a:lnSpc>
              <a:spcBef>
                <a:spcPct val="0"/>
              </a:spcBef>
            </a:pPr>
            <a:r>
              <a:rPr lang="en-US" sz="4800">
                <a:solidFill>
                  <a:srgbClr val="FFFFFF"/>
                </a:solidFill>
                <a:latin typeface="Press Start 2P"/>
                <a:ea typeface="Press Start 2P"/>
                <a:cs typeface="Press Start 2P"/>
                <a:sym typeface="Press Start 2P"/>
              </a:rPr>
              <a:t>CONTRIBUTIONS</a:t>
            </a:r>
          </a:p>
        </p:txBody>
      </p:sp>
      <p:sp>
        <p:nvSpPr>
          <p:cNvPr id="25" name="TextBox 25"/>
          <p:cNvSpPr txBox="1"/>
          <p:nvPr/>
        </p:nvSpPr>
        <p:spPr>
          <a:xfrm>
            <a:off x="2072167" y="385346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6" name="TextBox 26"/>
          <p:cNvSpPr txBox="1"/>
          <p:nvPr/>
        </p:nvSpPr>
        <p:spPr>
          <a:xfrm>
            <a:off x="3081035" y="5330064"/>
            <a:ext cx="3709745" cy="1323975"/>
          </a:xfrm>
          <a:prstGeom prst="rect">
            <a:avLst/>
          </a:prstGeom>
        </p:spPr>
        <p:txBody>
          <a:bodyPr lIns="0" tIns="0" rIns="0" bIns="0" rtlCol="0" anchor="t">
            <a:spAutoFit/>
          </a:bodyPr>
          <a:lstStyle/>
          <a:p>
            <a:pPr algn="l">
              <a:lnSpc>
                <a:spcPts val="2100"/>
              </a:lnSpc>
            </a:pPr>
            <a:r>
              <a:rPr lang="en-US" sz="1500" b="1">
                <a:solidFill>
                  <a:srgbClr val="FFFFFF"/>
                </a:solidFill>
                <a:latin typeface="Open Sans Bold"/>
                <a:ea typeface="Open Sans Bold"/>
                <a:cs typeface="Open Sans Bold"/>
                <a:sym typeface="Open Sans Bold"/>
              </a:rPr>
              <a:t>Abdelrhman gomaa</a:t>
            </a:r>
          </a:p>
          <a:p>
            <a:pPr algn="l">
              <a:lnSpc>
                <a:spcPts val="2100"/>
              </a:lnSpc>
            </a:pPr>
            <a:r>
              <a:rPr lang="en-US" sz="1500" b="1">
                <a:solidFill>
                  <a:srgbClr val="FFFFFF"/>
                </a:solidFill>
                <a:latin typeface="Open Sans Bold"/>
                <a:ea typeface="Open Sans Bold"/>
                <a:cs typeface="Open Sans Bold"/>
                <a:sym typeface="Open Sans Bold"/>
              </a:rPr>
              <a:t>Overall supervision over the program</a:t>
            </a:r>
          </a:p>
          <a:p>
            <a:pPr algn="l">
              <a:lnSpc>
                <a:spcPts val="2100"/>
              </a:lnSpc>
            </a:pPr>
            <a:r>
              <a:rPr lang="en-US" sz="1500" b="1">
                <a:solidFill>
                  <a:srgbClr val="FFFFFF"/>
                </a:solidFill>
                <a:latin typeface="Open Sans Bold"/>
                <a:ea typeface="Open Sans Bold"/>
                <a:cs typeface="Open Sans Bold"/>
                <a:sym typeface="Open Sans Bold"/>
              </a:rPr>
              <a:t>Play the game from start to making guess</a:t>
            </a:r>
          </a:p>
          <a:p>
            <a:pPr algn="l">
              <a:lnSpc>
                <a:spcPts val="2100"/>
              </a:lnSpc>
              <a:spcBef>
                <a:spcPct val="0"/>
              </a:spcBef>
            </a:pPr>
            <a:r>
              <a:rPr lang="en-US" sz="1500" b="1">
                <a:solidFill>
                  <a:srgbClr val="FFFFFF"/>
                </a:solidFill>
                <a:latin typeface="Open Sans Bold"/>
                <a:ea typeface="Open Sans Bold"/>
                <a:cs typeface="Open Sans Bold"/>
                <a:sym typeface="Open Sans Bold"/>
              </a:rPr>
              <a:t>video editing</a:t>
            </a:r>
          </a:p>
        </p:txBody>
      </p:sp>
      <p:sp>
        <p:nvSpPr>
          <p:cNvPr id="27" name="TextBox 27"/>
          <p:cNvSpPr txBox="1"/>
          <p:nvPr/>
        </p:nvSpPr>
        <p:spPr>
          <a:xfrm>
            <a:off x="2072167" y="555368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28" name="TextBox 28"/>
          <p:cNvSpPr txBox="1"/>
          <p:nvPr/>
        </p:nvSpPr>
        <p:spPr>
          <a:xfrm>
            <a:off x="3081035" y="7030281"/>
            <a:ext cx="3709745" cy="1590675"/>
          </a:xfrm>
          <a:prstGeom prst="rect">
            <a:avLst/>
          </a:prstGeom>
        </p:spPr>
        <p:txBody>
          <a:bodyPr lIns="0" tIns="0" rIns="0" bIns="0" rtlCol="0" anchor="t">
            <a:spAutoFit/>
          </a:bodyPr>
          <a:lstStyle/>
          <a:p>
            <a:pPr algn="l">
              <a:lnSpc>
                <a:spcPts val="2100"/>
              </a:lnSpc>
            </a:pPr>
            <a:r>
              <a:rPr lang="en-US" sz="1500" b="1">
                <a:solidFill>
                  <a:srgbClr val="FFFFFF"/>
                </a:solidFill>
                <a:latin typeface="Open Sans Bold"/>
                <a:ea typeface="Open Sans Bold"/>
                <a:cs typeface="Open Sans Bold"/>
                <a:sym typeface="Open Sans Bold"/>
              </a:rPr>
              <a:t>Moataz Ashraf</a:t>
            </a:r>
          </a:p>
          <a:p>
            <a:pPr algn="l">
              <a:lnSpc>
                <a:spcPts val="2100"/>
              </a:lnSpc>
            </a:pPr>
            <a:r>
              <a:rPr lang="en-US" sz="1500" b="1">
                <a:solidFill>
                  <a:srgbClr val="FFFFFF"/>
                </a:solidFill>
                <a:latin typeface="Open Sans Bold"/>
                <a:ea typeface="Open Sans Bold"/>
                <a:cs typeface="Open Sans Bold"/>
                <a:sym typeface="Open Sans Bold"/>
              </a:rPr>
              <a:t>Undo feature ( using stack)</a:t>
            </a:r>
          </a:p>
          <a:p>
            <a:pPr algn="l">
              <a:lnSpc>
                <a:spcPts val="2100"/>
              </a:lnSpc>
            </a:pPr>
            <a:r>
              <a:rPr lang="en-US" sz="1500" b="1">
                <a:solidFill>
                  <a:srgbClr val="FFFFFF"/>
                </a:solidFill>
                <a:latin typeface="Open Sans Bold"/>
                <a:ea typeface="Open Sans Bold"/>
                <a:cs typeface="Open Sans Bold"/>
                <a:sym typeface="Open Sans Bold"/>
              </a:rPr>
              <a:t>Learning process of the program and updating the tree</a:t>
            </a:r>
          </a:p>
          <a:p>
            <a:pPr algn="l">
              <a:lnSpc>
                <a:spcPts val="2100"/>
              </a:lnSpc>
            </a:pPr>
            <a:r>
              <a:rPr lang="en-US" sz="1500" b="1">
                <a:solidFill>
                  <a:srgbClr val="FFFFFF"/>
                </a:solidFill>
                <a:latin typeface="Open Sans Bold"/>
                <a:ea typeface="Open Sans Bold"/>
                <a:cs typeface="Open Sans Bold"/>
                <a:sym typeface="Open Sans Bold"/>
              </a:rPr>
              <a:t>poster</a:t>
            </a:r>
          </a:p>
          <a:p>
            <a:pPr algn="l">
              <a:lnSpc>
                <a:spcPts val="2100"/>
              </a:lnSpc>
              <a:spcBef>
                <a:spcPct val="0"/>
              </a:spcBef>
            </a:pPr>
            <a:r>
              <a:rPr lang="en-US" sz="1500" b="1">
                <a:solidFill>
                  <a:srgbClr val="FFFFFF"/>
                </a:solidFill>
                <a:latin typeface="Open Sans Bold"/>
                <a:ea typeface="Open Sans Bold"/>
                <a:cs typeface="Open Sans Bold"/>
                <a:sym typeface="Open Sans Bold"/>
              </a:rPr>
              <a:t>programing language file making</a:t>
            </a:r>
          </a:p>
        </p:txBody>
      </p:sp>
      <p:sp>
        <p:nvSpPr>
          <p:cNvPr id="29" name="TextBox 29"/>
          <p:cNvSpPr txBox="1"/>
          <p:nvPr/>
        </p:nvSpPr>
        <p:spPr>
          <a:xfrm>
            <a:off x="2072167" y="725390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05</a:t>
            </a:r>
          </a:p>
        </p:txBody>
      </p:sp>
      <p:sp>
        <p:nvSpPr>
          <p:cNvPr id="30" name="TextBox 30"/>
          <p:cNvSpPr txBox="1"/>
          <p:nvPr/>
        </p:nvSpPr>
        <p:spPr>
          <a:xfrm>
            <a:off x="9223961" y="3091469"/>
            <a:ext cx="3709745" cy="1590675"/>
          </a:xfrm>
          <a:prstGeom prst="rect">
            <a:avLst/>
          </a:prstGeom>
        </p:spPr>
        <p:txBody>
          <a:bodyPr lIns="0" tIns="0" rIns="0" bIns="0" rtlCol="0" anchor="t">
            <a:spAutoFit/>
          </a:bodyPr>
          <a:lstStyle/>
          <a:p>
            <a:pPr algn="l">
              <a:lnSpc>
                <a:spcPts val="2100"/>
              </a:lnSpc>
            </a:pPr>
            <a:r>
              <a:rPr lang="en-US" sz="1500" b="1">
                <a:solidFill>
                  <a:srgbClr val="FFFFFF"/>
                </a:solidFill>
                <a:latin typeface="Open Sans Bold"/>
                <a:ea typeface="Open Sans Bold"/>
                <a:cs typeface="Open Sans Bold"/>
                <a:sym typeface="Open Sans Bold"/>
              </a:rPr>
              <a:t>ZIAD MOHAMED :</a:t>
            </a:r>
          </a:p>
          <a:p>
            <a:pPr algn="l">
              <a:lnSpc>
                <a:spcPts val="2100"/>
              </a:lnSpc>
              <a:spcBef>
                <a:spcPct val="0"/>
              </a:spcBef>
            </a:pPr>
            <a:r>
              <a:rPr lang="en-US" sz="1500" b="1">
                <a:solidFill>
                  <a:srgbClr val="FFFFFF"/>
                </a:solidFill>
                <a:latin typeface="Open Sans Bold"/>
                <a:ea typeface="Open Sans Bold"/>
                <a:cs typeface="Open Sans Bold"/>
                <a:sym typeface="Open Sans Bold"/>
              </a:rPr>
              <a:t>creating the cmake and header for the gui-creating the settings screen  and main screen -printing the file tree-participated in linking gui with the code , Poster</a:t>
            </a:r>
          </a:p>
        </p:txBody>
      </p:sp>
      <p:sp>
        <p:nvSpPr>
          <p:cNvPr id="31" name="TextBox 31"/>
          <p:cNvSpPr txBox="1"/>
          <p:nvPr/>
        </p:nvSpPr>
        <p:spPr>
          <a:xfrm>
            <a:off x="8215094" y="387251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2" name="TextBox 32"/>
          <p:cNvSpPr txBox="1"/>
          <p:nvPr/>
        </p:nvSpPr>
        <p:spPr>
          <a:xfrm>
            <a:off x="9223961" y="5349114"/>
            <a:ext cx="3709745" cy="1323975"/>
          </a:xfrm>
          <a:prstGeom prst="rect">
            <a:avLst/>
          </a:prstGeom>
        </p:spPr>
        <p:txBody>
          <a:bodyPr lIns="0" tIns="0" rIns="0" bIns="0" rtlCol="0" anchor="t">
            <a:spAutoFit/>
          </a:bodyPr>
          <a:lstStyle/>
          <a:p>
            <a:pPr algn="l">
              <a:lnSpc>
                <a:spcPts val="2100"/>
              </a:lnSpc>
            </a:pPr>
            <a:r>
              <a:rPr lang="en-US" sz="1500" b="1">
                <a:solidFill>
                  <a:srgbClr val="FFFFFF"/>
                </a:solidFill>
                <a:latin typeface="Open Sans Bold"/>
                <a:ea typeface="Open Sans Bold"/>
                <a:cs typeface="Open Sans Bold"/>
                <a:sym typeface="Open Sans Bold"/>
              </a:rPr>
              <a:t>Ahmed Zaytoun:</a:t>
            </a:r>
          </a:p>
          <a:p>
            <a:pPr algn="l">
              <a:lnSpc>
                <a:spcPts val="2100"/>
              </a:lnSpc>
            </a:pPr>
            <a:r>
              <a:rPr lang="en-US" sz="1500" b="1">
                <a:solidFill>
                  <a:srgbClr val="FFFFFF"/>
                </a:solidFill>
                <a:latin typeface="Open Sans Bold"/>
                <a:ea typeface="Open Sans Bold"/>
                <a:cs typeface="Open Sans Bold"/>
                <a:sym typeface="Open Sans Bold"/>
              </a:rPr>
              <a:t>players' stats in GUI</a:t>
            </a:r>
          </a:p>
          <a:p>
            <a:pPr algn="l">
              <a:lnSpc>
                <a:spcPts val="2100"/>
              </a:lnSpc>
            </a:pPr>
            <a:r>
              <a:rPr lang="en-US" sz="1500" b="1">
                <a:solidFill>
                  <a:srgbClr val="FFFFFF"/>
                </a:solidFill>
                <a:latin typeface="Open Sans Bold"/>
                <a:ea typeface="Open Sans Bold"/>
                <a:cs typeface="Open Sans Bold"/>
                <a:sym typeface="Open Sans Bold"/>
              </a:rPr>
              <a:t>Multiplayer mode</a:t>
            </a:r>
          </a:p>
          <a:p>
            <a:pPr algn="l">
              <a:lnSpc>
                <a:spcPts val="2100"/>
              </a:lnSpc>
            </a:pPr>
            <a:r>
              <a:rPr lang="en-US" sz="1500" b="1">
                <a:solidFill>
                  <a:srgbClr val="FFFFFF"/>
                </a:solidFill>
                <a:latin typeface="Open Sans Bold"/>
                <a:ea typeface="Open Sans Bold"/>
                <a:cs typeface="Open Sans Bold"/>
                <a:sym typeface="Open Sans Bold"/>
              </a:rPr>
              <a:t>Doucmentation 1</a:t>
            </a:r>
          </a:p>
          <a:p>
            <a:pPr algn="l">
              <a:lnSpc>
                <a:spcPts val="2100"/>
              </a:lnSpc>
              <a:spcBef>
                <a:spcPct val="0"/>
              </a:spcBef>
            </a:pPr>
            <a:r>
              <a:rPr lang="en-US" sz="1500" b="1">
                <a:solidFill>
                  <a:srgbClr val="FFFFFF"/>
                </a:solidFill>
                <a:latin typeface="Open Sans Bold"/>
                <a:ea typeface="Open Sans Bold"/>
                <a:cs typeface="Open Sans Bold"/>
                <a:sym typeface="Open Sans Bold"/>
              </a:rPr>
              <a:t>Timer</a:t>
            </a:r>
          </a:p>
        </p:txBody>
      </p:sp>
      <p:sp>
        <p:nvSpPr>
          <p:cNvPr id="33" name="TextBox 33"/>
          <p:cNvSpPr txBox="1"/>
          <p:nvPr/>
        </p:nvSpPr>
        <p:spPr>
          <a:xfrm>
            <a:off x="8215094" y="557273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34" name="TextBox 34"/>
          <p:cNvSpPr txBox="1"/>
          <p:nvPr/>
        </p:nvSpPr>
        <p:spPr>
          <a:xfrm>
            <a:off x="9223961" y="7049331"/>
            <a:ext cx="3709745" cy="1590675"/>
          </a:xfrm>
          <a:prstGeom prst="rect">
            <a:avLst/>
          </a:prstGeom>
        </p:spPr>
        <p:txBody>
          <a:bodyPr lIns="0" tIns="0" rIns="0" bIns="0" rtlCol="0" anchor="t">
            <a:spAutoFit/>
          </a:bodyPr>
          <a:lstStyle/>
          <a:p>
            <a:pPr algn="l">
              <a:lnSpc>
                <a:spcPts val="2100"/>
              </a:lnSpc>
            </a:pPr>
            <a:r>
              <a:rPr lang="en-US" sz="1500" b="1">
                <a:solidFill>
                  <a:srgbClr val="FFFFFF"/>
                </a:solidFill>
                <a:latin typeface="Open Sans Bold"/>
                <a:ea typeface="Open Sans Bold"/>
                <a:cs typeface="Open Sans Bold"/>
                <a:sym typeface="Open Sans Bold"/>
              </a:rPr>
              <a:t>Hassan ahmed</a:t>
            </a:r>
          </a:p>
          <a:p>
            <a:pPr algn="l">
              <a:lnSpc>
                <a:spcPts val="2100"/>
              </a:lnSpc>
            </a:pPr>
            <a:r>
              <a:rPr lang="en-US" sz="1500" b="1">
                <a:solidFill>
                  <a:srgbClr val="FFFFFF"/>
                </a:solidFill>
                <a:latin typeface="Open Sans Bold"/>
                <a:ea typeface="Open Sans Bold"/>
                <a:cs typeface="Open Sans Bold"/>
                <a:sym typeface="Open Sans Bold"/>
              </a:rPr>
              <a:t>Construction of tree from file</a:t>
            </a:r>
          </a:p>
          <a:p>
            <a:pPr algn="l">
              <a:lnSpc>
                <a:spcPts val="2100"/>
              </a:lnSpc>
            </a:pPr>
            <a:r>
              <a:rPr lang="en-US" sz="1500" b="1">
                <a:solidFill>
                  <a:srgbClr val="FFFFFF"/>
                </a:solidFill>
                <a:latin typeface="Open Sans Bold"/>
                <a:ea typeface="Open Sans Bold"/>
                <a:cs typeface="Open Sans Bold"/>
                <a:sym typeface="Open Sans Bold"/>
              </a:rPr>
              <a:t>and update the file (File Handling)</a:t>
            </a:r>
          </a:p>
          <a:p>
            <a:pPr algn="l">
              <a:lnSpc>
                <a:spcPts val="2100"/>
              </a:lnSpc>
            </a:pPr>
            <a:r>
              <a:rPr lang="en-US" sz="1500" b="1">
                <a:solidFill>
                  <a:srgbClr val="FFFFFF"/>
                </a:solidFill>
                <a:latin typeface="Open Sans Bold"/>
                <a:ea typeface="Open Sans Bold"/>
                <a:cs typeface="Open Sans Bold"/>
                <a:sym typeface="Open Sans Bold"/>
              </a:rPr>
              <a:t>Create new guess game feature</a:t>
            </a:r>
          </a:p>
          <a:p>
            <a:pPr algn="l">
              <a:lnSpc>
                <a:spcPts val="2100"/>
              </a:lnSpc>
            </a:pPr>
            <a:r>
              <a:rPr lang="en-US" sz="1500" b="1">
                <a:solidFill>
                  <a:srgbClr val="FFFFFF"/>
                </a:solidFill>
                <a:latin typeface="Open Sans Bold"/>
                <a:ea typeface="Open Sans Bold"/>
                <a:cs typeface="Open Sans Bold"/>
                <a:sym typeface="Open Sans Bold"/>
              </a:rPr>
              <a:t>Report documentation</a:t>
            </a:r>
          </a:p>
          <a:p>
            <a:pPr algn="l">
              <a:lnSpc>
                <a:spcPts val="2100"/>
              </a:lnSpc>
              <a:spcBef>
                <a:spcPct val="0"/>
              </a:spcBef>
            </a:pPr>
            <a:r>
              <a:rPr lang="en-US" sz="1500" b="1">
                <a:solidFill>
                  <a:srgbClr val="FFFFFF"/>
                </a:solidFill>
                <a:latin typeface="Open Sans Bold"/>
                <a:ea typeface="Open Sans Bold"/>
                <a:cs typeface="Open Sans Bold"/>
                <a:sym typeface="Open Sans Bold"/>
              </a:rPr>
              <a:t>Courses file making</a:t>
            </a:r>
          </a:p>
        </p:txBody>
      </p:sp>
      <p:sp>
        <p:nvSpPr>
          <p:cNvPr id="35" name="TextBox 35"/>
          <p:cNvSpPr txBox="1"/>
          <p:nvPr/>
        </p:nvSpPr>
        <p:spPr>
          <a:xfrm>
            <a:off x="8215094" y="727295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06</a:t>
            </a:r>
          </a:p>
        </p:txBody>
      </p:sp>
      <p:sp>
        <p:nvSpPr>
          <p:cNvPr id="36" name="Freeform 36"/>
          <p:cNvSpPr/>
          <p:nvPr/>
        </p:nvSpPr>
        <p:spPr>
          <a:xfrm>
            <a:off x="10376126" y="1485020"/>
            <a:ext cx="2772796" cy="494062"/>
          </a:xfrm>
          <a:custGeom>
            <a:avLst/>
            <a:gdLst/>
            <a:ahLst/>
            <a:cxnLst/>
            <a:rect l="l" t="t" r="r" b="b"/>
            <a:pathLst>
              <a:path w="2772796" h="494062">
                <a:moveTo>
                  <a:pt x="0" y="0"/>
                </a:moveTo>
                <a:lnTo>
                  <a:pt x="2772795" y="0"/>
                </a:lnTo>
                <a:lnTo>
                  <a:pt x="2772795" y="494062"/>
                </a:lnTo>
                <a:lnTo>
                  <a:pt x="0" y="494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7" name="Freeform 37"/>
          <p:cNvSpPr/>
          <p:nvPr/>
        </p:nvSpPr>
        <p:spPr>
          <a:xfrm>
            <a:off x="17108190" y="488388"/>
            <a:ext cx="1924760" cy="671916"/>
          </a:xfrm>
          <a:custGeom>
            <a:avLst/>
            <a:gdLst/>
            <a:ahLst/>
            <a:cxnLst/>
            <a:rect l="l" t="t" r="r" b="b"/>
            <a:pathLst>
              <a:path w="1924760" h="671916">
                <a:moveTo>
                  <a:pt x="0" y="0"/>
                </a:moveTo>
                <a:lnTo>
                  <a:pt x="1924761" y="0"/>
                </a:lnTo>
                <a:lnTo>
                  <a:pt x="1924761" y="671917"/>
                </a:lnTo>
                <a:lnTo>
                  <a:pt x="0" y="6719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8" name="Freeform 38"/>
          <p:cNvSpPr/>
          <p:nvPr/>
        </p:nvSpPr>
        <p:spPr>
          <a:xfrm>
            <a:off x="-779970" y="692742"/>
            <a:ext cx="1924760" cy="671916"/>
          </a:xfrm>
          <a:custGeom>
            <a:avLst/>
            <a:gdLst/>
            <a:ahLst/>
            <a:cxnLst/>
            <a:rect l="l" t="t" r="r" b="b"/>
            <a:pathLst>
              <a:path w="1924760" h="671916">
                <a:moveTo>
                  <a:pt x="0" y="0"/>
                </a:moveTo>
                <a:lnTo>
                  <a:pt x="1924761" y="0"/>
                </a:lnTo>
                <a:lnTo>
                  <a:pt x="1924761" y="671916"/>
                </a:lnTo>
                <a:lnTo>
                  <a:pt x="0" y="6719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9" name="TextBox 39"/>
          <p:cNvSpPr txBox="1"/>
          <p:nvPr/>
        </p:nvSpPr>
        <p:spPr>
          <a:xfrm>
            <a:off x="2932297" y="3225772"/>
            <a:ext cx="4677627" cy="1590675"/>
          </a:xfrm>
          <a:prstGeom prst="rect">
            <a:avLst/>
          </a:prstGeom>
        </p:spPr>
        <p:txBody>
          <a:bodyPr lIns="0" tIns="0" rIns="0" bIns="0" rtlCol="0" anchor="t">
            <a:spAutoFit/>
          </a:bodyPr>
          <a:lstStyle/>
          <a:p>
            <a:pPr algn="l">
              <a:lnSpc>
                <a:spcPts val="2100"/>
              </a:lnSpc>
            </a:pPr>
            <a:r>
              <a:rPr lang="en-US" sz="1500" b="1">
                <a:solidFill>
                  <a:srgbClr val="FFFFFF"/>
                </a:solidFill>
                <a:latin typeface="Open Sans Bold"/>
                <a:ea typeface="Open Sans Bold"/>
                <a:cs typeface="Open Sans Bold"/>
                <a:sym typeface="Open Sans Bold"/>
              </a:rPr>
              <a:t>SEIF HAYTHEM:</a:t>
            </a:r>
          </a:p>
          <a:p>
            <a:pPr algn="l">
              <a:lnSpc>
                <a:spcPts val="2100"/>
              </a:lnSpc>
            </a:pPr>
            <a:r>
              <a:rPr lang="en-US" sz="1500" b="1">
                <a:solidFill>
                  <a:srgbClr val="FFFFFF"/>
                </a:solidFill>
                <a:latin typeface="Open Sans Bold"/>
                <a:ea typeface="Open Sans Bold"/>
                <a:cs typeface="Open Sans Bold"/>
                <a:sym typeface="Open Sans Bold"/>
              </a:rPr>
              <a:t>Link GUI with code-Themes and music-Interactive emoji-Traversing in questions , answers, screens and modes-updating the tree - Presentation - GUI video - car file making</a:t>
            </a:r>
          </a:p>
          <a:p>
            <a:pPr algn="l">
              <a:lnSpc>
                <a:spcPts val="2100"/>
              </a:lnSpc>
              <a:spcBef>
                <a:spcPct val="0"/>
              </a:spcBef>
            </a:pPr>
            <a:endParaRPr lang="en-US" sz="1500" b="1">
              <a:solidFill>
                <a:srgbClr val="FFFFFF"/>
              </a:solidFill>
              <a:latin typeface="Open Sans Bold"/>
              <a:ea typeface="Open Sans Bold"/>
              <a:cs typeface="Open Sans Bold"/>
              <a:sym typeface="Open Sans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050530" y="1934508"/>
            <a:ext cx="5762864" cy="7475413"/>
          </a:xfrm>
          <a:custGeom>
            <a:avLst/>
            <a:gdLst/>
            <a:ahLst/>
            <a:cxnLst/>
            <a:rect l="l" t="t" r="r" b="b"/>
            <a:pathLst>
              <a:path w="5762864" h="7475413">
                <a:moveTo>
                  <a:pt x="0" y="0"/>
                </a:moveTo>
                <a:lnTo>
                  <a:pt x="5762864" y="0"/>
                </a:lnTo>
                <a:lnTo>
                  <a:pt x="5762864" y="7475413"/>
                </a:lnTo>
                <a:lnTo>
                  <a:pt x="0" y="74754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802541" y="6047321"/>
            <a:ext cx="1345040" cy="3362600"/>
          </a:xfrm>
          <a:custGeom>
            <a:avLst/>
            <a:gdLst/>
            <a:ahLst/>
            <a:cxnLst/>
            <a:rect l="l" t="t" r="r" b="b"/>
            <a:pathLst>
              <a:path w="1345040" h="3362600">
                <a:moveTo>
                  <a:pt x="0" y="0"/>
                </a:moveTo>
                <a:lnTo>
                  <a:pt x="1345040" y="0"/>
                </a:lnTo>
                <a:lnTo>
                  <a:pt x="1345040" y="3362600"/>
                </a:lnTo>
                <a:lnTo>
                  <a:pt x="0" y="3362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71436" y="7587065"/>
            <a:ext cx="729142" cy="1822856"/>
          </a:xfrm>
          <a:custGeom>
            <a:avLst/>
            <a:gdLst/>
            <a:ahLst/>
            <a:cxnLst/>
            <a:rect l="l" t="t" r="r" b="b"/>
            <a:pathLst>
              <a:path w="729142" h="1822856">
                <a:moveTo>
                  <a:pt x="0" y="0"/>
                </a:moveTo>
                <a:lnTo>
                  <a:pt x="729143" y="0"/>
                </a:lnTo>
                <a:lnTo>
                  <a:pt x="729143" y="1822856"/>
                </a:lnTo>
                <a:lnTo>
                  <a:pt x="0" y="182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8097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8670769" y="8364246"/>
            <a:ext cx="2255378" cy="1045675"/>
          </a:xfrm>
          <a:custGeom>
            <a:avLst/>
            <a:gdLst/>
            <a:ahLst/>
            <a:cxnLst/>
            <a:rect l="l" t="t" r="r" b="b"/>
            <a:pathLst>
              <a:path w="2255378" h="1045675">
                <a:moveTo>
                  <a:pt x="0" y="0"/>
                </a:moveTo>
                <a:lnTo>
                  <a:pt x="2255378" y="0"/>
                </a:lnTo>
                <a:lnTo>
                  <a:pt x="2255378" y="1045675"/>
                </a:lnTo>
                <a:lnTo>
                  <a:pt x="0" y="10456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1124720" y="8364246"/>
            <a:ext cx="2255378" cy="1045675"/>
          </a:xfrm>
          <a:custGeom>
            <a:avLst/>
            <a:gdLst/>
            <a:ahLst/>
            <a:cxnLst/>
            <a:rect l="l" t="t" r="r" b="b"/>
            <a:pathLst>
              <a:path w="2255378" h="1045675">
                <a:moveTo>
                  <a:pt x="0" y="0"/>
                </a:moveTo>
                <a:lnTo>
                  <a:pt x="2255378" y="0"/>
                </a:lnTo>
                <a:lnTo>
                  <a:pt x="2255378" y="1045675"/>
                </a:lnTo>
                <a:lnTo>
                  <a:pt x="0" y="10456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13578671" y="8364246"/>
            <a:ext cx="2255378" cy="1045675"/>
          </a:xfrm>
          <a:custGeom>
            <a:avLst/>
            <a:gdLst/>
            <a:ahLst/>
            <a:cxnLst/>
            <a:rect l="l" t="t" r="r" b="b"/>
            <a:pathLst>
              <a:path w="2255378" h="1045675">
                <a:moveTo>
                  <a:pt x="0" y="0"/>
                </a:moveTo>
                <a:lnTo>
                  <a:pt x="2255378" y="0"/>
                </a:lnTo>
                <a:lnTo>
                  <a:pt x="2255378" y="1045675"/>
                </a:lnTo>
                <a:lnTo>
                  <a:pt x="0" y="10456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6032622" y="8364246"/>
            <a:ext cx="2255378" cy="1045675"/>
          </a:xfrm>
          <a:custGeom>
            <a:avLst/>
            <a:gdLst/>
            <a:ahLst/>
            <a:cxnLst/>
            <a:rect l="l" t="t" r="r" b="b"/>
            <a:pathLst>
              <a:path w="2255378" h="1045675">
                <a:moveTo>
                  <a:pt x="0" y="0"/>
                </a:moveTo>
                <a:lnTo>
                  <a:pt x="2255378" y="0"/>
                </a:lnTo>
                <a:lnTo>
                  <a:pt x="2255378" y="1045675"/>
                </a:lnTo>
                <a:lnTo>
                  <a:pt x="0" y="10456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548640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27825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5486400" y="704759"/>
            <a:ext cx="1818033" cy="323941"/>
          </a:xfrm>
          <a:custGeom>
            <a:avLst/>
            <a:gdLst/>
            <a:ahLst/>
            <a:cxnLst/>
            <a:rect l="l" t="t" r="r" b="b"/>
            <a:pathLst>
              <a:path w="1818033" h="323941">
                <a:moveTo>
                  <a:pt x="0" y="0"/>
                </a:moveTo>
                <a:lnTo>
                  <a:pt x="1818033" y="0"/>
                </a:lnTo>
                <a:lnTo>
                  <a:pt x="1818033" y="323941"/>
                </a:lnTo>
                <a:lnTo>
                  <a:pt x="0" y="3239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188753" y="2054287"/>
            <a:ext cx="1924760" cy="671916"/>
          </a:xfrm>
          <a:custGeom>
            <a:avLst/>
            <a:gdLst/>
            <a:ahLst/>
            <a:cxnLst/>
            <a:rect l="l" t="t" r="r" b="b"/>
            <a:pathLst>
              <a:path w="1924760" h="671916">
                <a:moveTo>
                  <a:pt x="0" y="0"/>
                </a:moveTo>
                <a:lnTo>
                  <a:pt x="1924760" y="0"/>
                </a:lnTo>
                <a:lnTo>
                  <a:pt x="1924760" y="671917"/>
                </a:lnTo>
                <a:lnTo>
                  <a:pt x="0" y="6719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Freeform 14"/>
          <p:cNvSpPr/>
          <p:nvPr/>
        </p:nvSpPr>
        <p:spPr>
          <a:xfrm flipH="1">
            <a:off x="16948915" y="4008751"/>
            <a:ext cx="1818033" cy="323941"/>
          </a:xfrm>
          <a:custGeom>
            <a:avLst/>
            <a:gdLst/>
            <a:ahLst/>
            <a:cxnLst/>
            <a:rect l="l" t="t" r="r" b="b"/>
            <a:pathLst>
              <a:path w="1818033" h="323941">
                <a:moveTo>
                  <a:pt x="1818034" y="0"/>
                </a:moveTo>
                <a:lnTo>
                  <a:pt x="0" y="0"/>
                </a:lnTo>
                <a:lnTo>
                  <a:pt x="0" y="323941"/>
                </a:lnTo>
                <a:lnTo>
                  <a:pt x="1818034" y="323941"/>
                </a:lnTo>
                <a:lnTo>
                  <a:pt x="1818034"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a:off x="14736726" y="434050"/>
            <a:ext cx="1703424" cy="594650"/>
          </a:xfrm>
          <a:custGeom>
            <a:avLst/>
            <a:gdLst/>
            <a:ahLst/>
            <a:cxnLst/>
            <a:rect l="l" t="t" r="r" b="b"/>
            <a:pathLst>
              <a:path w="1703424" h="594650">
                <a:moveTo>
                  <a:pt x="0" y="0"/>
                </a:moveTo>
                <a:lnTo>
                  <a:pt x="1703424" y="0"/>
                </a:lnTo>
                <a:lnTo>
                  <a:pt x="1703424" y="594650"/>
                </a:lnTo>
                <a:lnTo>
                  <a:pt x="0" y="5946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extBox 16"/>
          <p:cNvSpPr txBox="1"/>
          <p:nvPr/>
        </p:nvSpPr>
        <p:spPr>
          <a:xfrm>
            <a:off x="8670769" y="1839258"/>
            <a:ext cx="8055131" cy="887095"/>
          </a:xfrm>
          <a:prstGeom prst="rect">
            <a:avLst/>
          </a:prstGeom>
        </p:spPr>
        <p:txBody>
          <a:bodyPr lIns="0" tIns="0" rIns="0" bIns="0" rtlCol="0" anchor="t">
            <a:spAutoFit/>
          </a:bodyPr>
          <a:lstStyle/>
          <a:p>
            <a:pPr algn="l">
              <a:lnSpc>
                <a:spcPts val="7280"/>
              </a:lnSpc>
              <a:spcBef>
                <a:spcPct val="0"/>
              </a:spcBef>
            </a:pPr>
            <a:r>
              <a:rPr lang="en-US" sz="5200">
                <a:solidFill>
                  <a:srgbClr val="FFFFFF"/>
                </a:solidFill>
                <a:latin typeface="Press Start 2P"/>
                <a:ea typeface="Press Start 2P"/>
                <a:cs typeface="Press Start 2P"/>
                <a:sym typeface="Press Start 2P"/>
              </a:rPr>
              <a:t>REFRENCES</a:t>
            </a:r>
          </a:p>
        </p:txBody>
      </p:sp>
      <p:sp>
        <p:nvSpPr>
          <p:cNvPr id="17" name="Freeform 17"/>
          <p:cNvSpPr/>
          <p:nvPr/>
        </p:nvSpPr>
        <p:spPr>
          <a:xfrm>
            <a:off x="9475805" y="3199483"/>
            <a:ext cx="4241404" cy="4241404"/>
          </a:xfrm>
          <a:custGeom>
            <a:avLst/>
            <a:gdLst/>
            <a:ahLst/>
            <a:cxnLst/>
            <a:rect l="l" t="t" r="r" b="b"/>
            <a:pathLst>
              <a:path w="4241404" h="4241404">
                <a:moveTo>
                  <a:pt x="0" y="0"/>
                </a:moveTo>
                <a:lnTo>
                  <a:pt x="4241404" y="0"/>
                </a:lnTo>
                <a:lnTo>
                  <a:pt x="4241404" y="4241404"/>
                </a:lnTo>
                <a:lnTo>
                  <a:pt x="0" y="4241404"/>
                </a:lnTo>
                <a:lnTo>
                  <a:pt x="0" y="0"/>
                </a:lnTo>
                <a:close/>
              </a:path>
            </a:pathLst>
          </a:custGeom>
          <a:blipFill>
            <a:blip r:embed="rId14"/>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5433945" y="6887762"/>
            <a:ext cx="2012410" cy="2610438"/>
          </a:xfrm>
          <a:custGeom>
            <a:avLst/>
            <a:gdLst/>
            <a:ahLst/>
            <a:cxnLst/>
            <a:rect l="l" t="t" r="r" b="b"/>
            <a:pathLst>
              <a:path w="2012410" h="2610438">
                <a:moveTo>
                  <a:pt x="0" y="0"/>
                </a:moveTo>
                <a:lnTo>
                  <a:pt x="2012410" y="0"/>
                </a:lnTo>
                <a:lnTo>
                  <a:pt x="2012410" y="2610438"/>
                </a:lnTo>
                <a:lnTo>
                  <a:pt x="0" y="2610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841645" y="6887762"/>
            <a:ext cx="2012410" cy="2610438"/>
          </a:xfrm>
          <a:custGeom>
            <a:avLst/>
            <a:gdLst/>
            <a:ahLst/>
            <a:cxnLst/>
            <a:rect l="l" t="t" r="r" b="b"/>
            <a:pathLst>
              <a:path w="2012410" h="2610438">
                <a:moveTo>
                  <a:pt x="2012410" y="0"/>
                </a:moveTo>
                <a:lnTo>
                  <a:pt x="0" y="0"/>
                </a:lnTo>
                <a:lnTo>
                  <a:pt x="0" y="2610438"/>
                </a:lnTo>
                <a:lnTo>
                  <a:pt x="2012410" y="2610438"/>
                </a:lnTo>
                <a:lnTo>
                  <a:pt x="20124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667125" y="2028167"/>
            <a:ext cx="10953750" cy="4581525"/>
          </a:xfrm>
          <a:prstGeom prst="rect">
            <a:avLst/>
          </a:prstGeom>
        </p:spPr>
        <p:txBody>
          <a:bodyPr lIns="0" tIns="0" rIns="0" bIns="0" rtlCol="0" anchor="t">
            <a:spAutoFit/>
          </a:bodyPr>
          <a:lstStyle/>
          <a:p>
            <a:pPr algn="ctr">
              <a:lnSpc>
                <a:spcPts val="18000"/>
              </a:lnSpc>
            </a:pPr>
            <a:r>
              <a:rPr lang="en-US" sz="15000">
                <a:solidFill>
                  <a:srgbClr val="FFFFFF"/>
                </a:solidFill>
                <a:latin typeface="Press Start 2P"/>
                <a:ea typeface="Press Start 2P"/>
                <a:cs typeface="Press Start 2P"/>
                <a:sym typeface="Press Start 2P"/>
              </a:rPr>
              <a:t>THANKYOU</a:t>
            </a:r>
          </a:p>
        </p:txBody>
      </p:sp>
      <p:sp>
        <p:nvSpPr>
          <p:cNvPr id="5" name="Freeform 5"/>
          <p:cNvSpPr/>
          <p:nvPr/>
        </p:nvSpPr>
        <p:spPr>
          <a:xfrm>
            <a:off x="13570600" y="8634285"/>
            <a:ext cx="1863345" cy="863914"/>
          </a:xfrm>
          <a:custGeom>
            <a:avLst/>
            <a:gdLst/>
            <a:ahLst/>
            <a:cxnLst/>
            <a:rect l="l" t="t" r="r" b="b"/>
            <a:pathLst>
              <a:path w="1863345" h="863914">
                <a:moveTo>
                  <a:pt x="0" y="0"/>
                </a:moveTo>
                <a:lnTo>
                  <a:pt x="1863345" y="0"/>
                </a:lnTo>
                <a:lnTo>
                  <a:pt x="1863345" y="863915"/>
                </a:lnTo>
                <a:lnTo>
                  <a:pt x="0" y="863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flipH="1">
            <a:off x="2854055" y="8634285"/>
            <a:ext cx="1863345" cy="863914"/>
          </a:xfrm>
          <a:custGeom>
            <a:avLst/>
            <a:gdLst/>
            <a:ahLst/>
            <a:cxnLst/>
            <a:rect l="l" t="t" r="r" b="b"/>
            <a:pathLst>
              <a:path w="1863345" h="863914">
                <a:moveTo>
                  <a:pt x="1863345" y="0"/>
                </a:moveTo>
                <a:lnTo>
                  <a:pt x="0" y="0"/>
                </a:lnTo>
                <a:lnTo>
                  <a:pt x="0" y="863915"/>
                </a:lnTo>
                <a:lnTo>
                  <a:pt x="1863345" y="863915"/>
                </a:lnTo>
                <a:lnTo>
                  <a:pt x="186334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5283697" y="7077534"/>
            <a:ext cx="7315200" cy="2420666"/>
          </a:xfrm>
          <a:custGeom>
            <a:avLst/>
            <a:gdLst/>
            <a:ahLst/>
            <a:cxnLst/>
            <a:rect l="l" t="t" r="r" b="b"/>
            <a:pathLst>
              <a:path w="7315200" h="2420666">
                <a:moveTo>
                  <a:pt x="0" y="0"/>
                </a:moveTo>
                <a:lnTo>
                  <a:pt x="7315200" y="0"/>
                </a:lnTo>
                <a:lnTo>
                  <a:pt x="7315200" y="2420666"/>
                </a:lnTo>
                <a:lnTo>
                  <a:pt x="0" y="2420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8097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548640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2782550" y="9258300"/>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030907" y="4760149"/>
            <a:ext cx="2359993" cy="823852"/>
          </a:xfrm>
          <a:custGeom>
            <a:avLst/>
            <a:gdLst/>
            <a:ahLst/>
            <a:cxnLst/>
            <a:rect l="l" t="t" r="r" b="b"/>
            <a:pathLst>
              <a:path w="2359993" h="823852">
                <a:moveTo>
                  <a:pt x="0" y="0"/>
                </a:moveTo>
                <a:lnTo>
                  <a:pt x="2359993" y="0"/>
                </a:lnTo>
                <a:lnTo>
                  <a:pt x="2359993" y="823852"/>
                </a:lnTo>
                <a:lnTo>
                  <a:pt x="0" y="8238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flipH="1">
            <a:off x="14899307" y="4760149"/>
            <a:ext cx="2359993" cy="823852"/>
          </a:xfrm>
          <a:custGeom>
            <a:avLst/>
            <a:gdLst/>
            <a:ahLst/>
            <a:cxnLst/>
            <a:rect l="l" t="t" r="r" b="b"/>
            <a:pathLst>
              <a:path w="2359993" h="823852">
                <a:moveTo>
                  <a:pt x="2359993" y="0"/>
                </a:moveTo>
                <a:lnTo>
                  <a:pt x="0" y="0"/>
                </a:lnTo>
                <a:lnTo>
                  <a:pt x="0" y="823852"/>
                </a:lnTo>
                <a:lnTo>
                  <a:pt x="2359993" y="823852"/>
                </a:lnTo>
                <a:lnTo>
                  <a:pt x="2359993"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1190212" y="764718"/>
            <a:ext cx="4669492" cy="832019"/>
          </a:xfrm>
          <a:custGeom>
            <a:avLst/>
            <a:gdLst/>
            <a:ahLst/>
            <a:cxnLst/>
            <a:rect l="l" t="t" r="r" b="b"/>
            <a:pathLst>
              <a:path w="4669492" h="832019">
                <a:moveTo>
                  <a:pt x="0" y="0"/>
                </a:moveTo>
                <a:lnTo>
                  <a:pt x="4669491" y="0"/>
                </a:lnTo>
                <a:lnTo>
                  <a:pt x="4669491" y="832018"/>
                </a:lnTo>
                <a:lnTo>
                  <a:pt x="0" y="8320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Freeform 14"/>
          <p:cNvSpPr/>
          <p:nvPr/>
        </p:nvSpPr>
        <p:spPr>
          <a:xfrm flipH="1">
            <a:off x="14808721" y="764718"/>
            <a:ext cx="4669492" cy="832019"/>
          </a:xfrm>
          <a:custGeom>
            <a:avLst/>
            <a:gdLst/>
            <a:ahLst/>
            <a:cxnLst/>
            <a:rect l="l" t="t" r="r" b="b"/>
            <a:pathLst>
              <a:path w="4669492" h="832019">
                <a:moveTo>
                  <a:pt x="4669491" y="0"/>
                </a:moveTo>
                <a:lnTo>
                  <a:pt x="0" y="0"/>
                </a:lnTo>
                <a:lnTo>
                  <a:pt x="0" y="832018"/>
                </a:lnTo>
                <a:lnTo>
                  <a:pt x="4669491" y="832018"/>
                </a:lnTo>
                <a:lnTo>
                  <a:pt x="4669491"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5" name="Freeform 15"/>
          <p:cNvSpPr/>
          <p:nvPr/>
        </p:nvSpPr>
        <p:spPr>
          <a:xfrm>
            <a:off x="4653333" y="4798249"/>
            <a:ext cx="1126068" cy="1126068"/>
          </a:xfrm>
          <a:custGeom>
            <a:avLst/>
            <a:gdLst/>
            <a:ahLst/>
            <a:cxnLst/>
            <a:rect l="l" t="t" r="r" b="b"/>
            <a:pathLst>
              <a:path w="1126068" h="1126068">
                <a:moveTo>
                  <a:pt x="0" y="0"/>
                </a:moveTo>
                <a:lnTo>
                  <a:pt x="1126068" y="0"/>
                </a:lnTo>
                <a:lnTo>
                  <a:pt x="1126068" y="1126068"/>
                </a:lnTo>
                <a:lnTo>
                  <a:pt x="0" y="112606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p:cNvSpPr/>
          <p:nvPr/>
        </p:nvSpPr>
        <p:spPr>
          <a:xfrm flipH="1">
            <a:off x="12508599" y="4798249"/>
            <a:ext cx="1126068" cy="1126068"/>
          </a:xfrm>
          <a:custGeom>
            <a:avLst/>
            <a:gdLst/>
            <a:ahLst/>
            <a:cxnLst/>
            <a:rect l="l" t="t" r="r" b="b"/>
            <a:pathLst>
              <a:path w="1126068" h="1126068">
                <a:moveTo>
                  <a:pt x="1126068" y="0"/>
                </a:moveTo>
                <a:lnTo>
                  <a:pt x="0" y="0"/>
                </a:lnTo>
                <a:lnTo>
                  <a:pt x="0" y="1126068"/>
                </a:lnTo>
                <a:lnTo>
                  <a:pt x="1126068" y="1126068"/>
                </a:lnTo>
                <a:lnTo>
                  <a:pt x="1126068"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7" name="Freeform 17"/>
          <p:cNvSpPr/>
          <p:nvPr/>
        </p:nvSpPr>
        <p:spPr>
          <a:xfrm>
            <a:off x="7537754" y="1012647"/>
            <a:ext cx="3212493" cy="584090"/>
          </a:xfrm>
          <a:custGeom>
            <a:avLst/>
            <a:gdLst/>
            <a:ahLst/>
            <a:cxnLst/>
            <a:rect l="l" t="t" r="r" b="b"/>
            <a:pathLst>
              <a:path w="3212493" h="584090">
                <a:moveTo>
                  <a:pt x="0" y="0"/>
                </a:moveTo>
                <a:lnTo>
                  <a:pt x="3212492" y="0"/>
                </a:lnTo>
                <a:lnTo>
                  <a:pt x="3212492" y="584089"/>
                </a:lnTo>
                <a:lnTo>
                  <a:pt x="0" y="58408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flipH="1">
            <a:off x="13438501" y="1028700"/>
            <a:ext cx="4381715" cy="780742"/>
          </a:xfrm>
          <a:custGeom>
            <a:avLst/>
            <a:gdLst/>
            <a:ahLst/>
            <a:cxnLst/>
            <a:rect l="l" t="t" r="r" b="b"/>
            <a:pathLst>
              <a:path w="4381715" h="780742">
                <a:moveTo>
                  <a:pt x="4381715" y="0"/>
                </a:moveTo>
                <a:lnTo>
                  <a:pt x="0" y="0"/>
                </a:lnTo>
                <a:lnTo>
                  <a:pt x="0" y="780742"/>
                </a:lnTo>
                <a:lnTo>
                  <a:pt x="4381715" y="780742"/>
                </a:lnTo>
                <a:lnTo>
                  <a:pt x="438171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2760" y="1028700"/>
            <a:ext cx="4381715" cy="780742"/>
          </a:xfrm>
          <a:custGeom>
            <a:avLst/>
            <a:gdLst/>
            <a:ahLst/>
            <a:cxnLst/>
            <a:rect l="l" t="t" r="r" b="b"/>
            <a:pathLst>
              <a:path w="4381715" h="780742">
                <a:moveTo>
                  <a:pt x="0" y="0"/>
                </a:moveTo>
                <a:lnTo>
                  <a:pt x="4381715" y="0"/>
                </a:lnTo>
                <a:lnTo>
                  <a:pt x="4381715" y="780742"/>
                </a:lnTo>
                <a:lnTo>
                  <a:pt x="0" y="780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157499" y="884843"/>
            <a:ext cx="6391676" cy="8517314"/>
          </a:xfrm>
          <a:custGeom>
            <a:avLst/>
            <a:gdLst/>
            <a:ahLst/>
            <a:cxnLst/>
            <a:rect l="l" t="t" r="r" b="b"/>
            <a:pathLst>
              <a:path w="6391676" h="8517314">
                <a:moveTo>
                  <a:pt x="0" y="0"/>
                </a:moveTo>
                <a:lnTo>
                  <a:pt x="6391676" y="0"/>
                </a:lnTo>
                <a:lnTo>
                  <a:pt x="6391676" y="8517314"/>
                </a:lnTo>
                <a:lnTo>
                  <a:pt x="0" y="851731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847850" y="1228417"/>
            <a:ext cx="14592300" cy="1038225"/>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Press Start 2P"/>
                <a:ea typeface="Press Start 2P"/>
                <a:cs typeface="Press Start 2P"/>
                <a:sym typeface="Press Start 2P"/>
              </a:rPr>
              <a:t>RECURSION</a:t>
            </a:r>
          </a:p>
        </p:txBody>
      </p:sp>
      <p:sp>
        <p:nvSpPr>
          <p:cNvPr id="6" name="TextBox 6"/>
          <p:cNvSpPr txBox="1"/>
          <p:nvPr/>
        </p:nvSpPr>
        <p:spPr>
          <a:xfrm>
            <a:off x="472760" y="3754176"/>
            <a:ext cx="11157499" cy="3114676"/>
          </a:xfrm>
          <a:prstGeom prst="rect">
            <a:avLst/>
          </a:prstGeom>
        </p:spPr>
        <p:txBody>
          <a:bodyPr lIns="0" tIns="0" rIns="0" bIns="0" rtlCol="0" anchor="t">
            <a:spAutoFit/>
          </a:bodyPr>
          <a:lstStyle/>
          <a:p>
            <a:pPr algn="ctr">
              <a:lnSpc>
                <a:spcPts val="4199"/>
              </a:lnSpc>
            </a:pPr>
            <a:r>
              <a:rPr lang="en-US" sz="2999" b="1">
                <a:solidFill>
                  <a:srgbClr val="FFFFFF"/>
                </a:solidFill>
                <a:latin typeface="Open Sans Bold"/>
                <a:ea typeface="Open Sans Bold"/>
                <a:cs typeface="Open Sans Bold"/>
                <a:sym typeface="Open Sans Bold"/>
              </a:rPr>
              <a:t>THIS IS OUR FRIEND GOMAA,</a:t>
            </a:r>
          </a:p>
          <a:p>
            <a:pPr algn="ctr">
              <a:lnSpc>
                <a:spcPts val="4199"/>
              </a:lnSpc>
            </a:pPr>
            <a:r>
              <a:rPr lang="en-US" sz="2999" b="1">
                <a:solidFill>
                  <a:srgbClr val="FFFFFF"/>
                </a:solidFill>
                <a:latin typeface="Open Sans Bold"/>
                <a:ea typeface="Open Sans Bold"/>
                <a:cs typeface="Open Sans Bold"/>
                <a:sym typeface="Open Sans Bold"/>
              </a:rPr>
              <a:t>HE DOESN’T WANT TO ATTEND THE PROGRAMMING LECTURE AS HE WANTS TO EAT HIS CREPE HE BOUGHT FROM THE NTI CAFETERIA BUT HE IS AFRAID OF FAILIURE AS HE DIDN’T ATTEND ALOT OF LECTURES THIS SEMESTER</a:t>
            </a:r>
          </a:p>
          <a:p>
            <a:pPr algn="ctr">
              <a:lnSpc>
                <a:spcPts val="4199"/>
              </a:lnSpc>
              <a:spcBef>
                <a:spcPct val="0"/>
              </a:spcBef>
            </a:pPr>
            <a:endParaRPr lang="en-US" sz="2999" b="1">
              <a:solidFill>
                <a:srgbClr val="FFFFFF"/>
              </a:solidFill>
              <a:latin typeface="Open Sans Bold"/>
              <a:ea typeface="Open Sans Bold"/>
              <a:cs typeface="Open Sans Bold"/>
              <a:sym typeface="Open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flipH="1">
            <a:off x="13438501" y="1028700"/>
            <a:ext cx="4381715" cy="780742"/>
          </a:xfrm>
          <a:custGeom>
            <a:avLst/>
            <a:gdLst/>
            <a:ahLst/>
            <a:cxnLst/>
            <a:rect l="l" t="t" r="r" b="b"/>
            <a:pathLst>
              <a:path w="4381715" h="780742">
                <a:moveTo>
                  <a:pt x="4381715" y="0"/>
                </a:moveTo>
                <a:lnTo>
                  <a:pt x="0" y="0"/>
                </a:lnTo>
                <a:lnTo>
                  <a:pt x="0" y="780742"/>
                </a:lnTo>
                <a:lnTo>
                  <a:pt x="4381715" y="780742"/>
                </a:lnTo>
                <a:lnTo>
                  <a:pt x="438171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2760" y="638329"/>
            <a:ext cx="4381715" cy="780742"/>
          </a:xfrm>
          <a:custGeom>
            <a:avLst/>
            <a:gdLst/>
            <a:ahLst/>
            <a:cxnLst/>
            <a:rect l="l" t="t" r="r" b="b"/>
            <a:pathLst>
              <a:path w="4381715" h="780742">
                <a:moveTo>
                  <a:pt x="0" y="0"/>
                </a:moveTo>
                <a:lnTo>
                  <a:pt x="4381715" y="0"/>
                </a:lnTo>
                <a:lnTo>
                  <a:pt x="4381715" y="780742"/>
                </a:lnTo>
                <a:lnTo>
                  <a:pt x="0" y="780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2397107" y="2314267"/>
            <a:ext cx="2473363" cy="6063228"/>
          </a:xfrm>
          <a:custGeom>
            <a:avLst/>
            <a:gdLst/>
            <a:ahLst/>
            <a:cxnLst/>
            <a:rect l="l" t="t" r="r" b="b"/>
            <a:pathLst>
              <a:path w="2473363" h="6063228">
                <a:moveTo>
                  <a:pt x="0" y="0"/>
                </a:moveTo>
                <a:lnTo>
                  <a:pt x="2473363" y="0"/>
                </a:lnTo>
                <a:lnTo>
                  <a:pt x="2473363" y="6063228"/>
                </a:lnTo>
                <a:lnTo>
                  <a:pt x="0" y="6063228"/>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049262" y="1285567"/>
            <a:ext cx="3098176" cy="1668779"/>
            <a:chOff x="0" y="0"/>
            <a:chExt cx="4130902" cy="2225039"/>
          </a:xfrm>
        </p:grpSpPr>
        <p:sp>
          <p:nvSpPr>
            <p:cNvPr id="6" name="Freeform 6"/>
            <p:cNvSpPr/>
            <p:nvPr/>
          </p:nvSpPr>
          <p:spPr>
            <a:xfrm>
              <a:off x="0" y="0"/>
              <a:ext cx="4130902" cy="2225039"/>
            </a:xfrm>
            <a:custGeom>
              <a:avLst/>
              <a:gdLst/>
              <a:ahLst/>
              <a:cxnLst/>
              <a:rect l="l" t="t" r="r" b="b"/>
              <a:pathLst>
                <a:path w="4130902" h="2225039">
                  <a:moveTo>
                    <a:pt x="0" y="0"/>
                  </a:moveTo>
                  <a:lnTo>
                    <a:pt x="4130902" y="0"/>
                  </a:lnTo>
                  <a:lnTo>
                    <a:pt x="4130902" y="2225039"/>
                  </a:lnTo>
                  <a:lnTo>
                    <a:pt x="0" y="2225039"/>
                  </a:lnTo>
                  <a:lnTo>
                    <a:pt x="0" y="0"/>
                  </a:lnTo>
                  <a:close/>
                </a:path>
              </a:pathLst>
            </a:custGeom>
            <a:blipFill>
              <a:blip r:embed="rId5">
                <a:extLst>
                  <a:ext uri="{96DAC541-7B7A-43D3-8B79-37D633B846F1}">
                    <asvg:svgBlip xmlns:asvg="http://schemas.microsoft.com/office/drawing/2016/SVG/main" r:embed="rId6"/>
                  </a:ext>
                </a:extLst>
              </a:blip>
              <a:stretch>
                <a:fillRect t="-18523" b="-18523"/>
              </a:stretch>
            </a:blipFill>
          </p:spPr>
          <p:txBody>
            <a:bodyPr/>
            <a:lstStyle/>
            <a:p>
              <a:endParaRPr lang="en-US"/>
            </a:p>
          </p:txBody>
        </p:sp>
        <p:sp>
          <p:nvSpPr>
            <p:cNvPr id="7" name="TextBox 7"/>
            <p:cNvSpPr txBox="1"/>
            <p:nvPr/>
          </p:nvSpPr>
          <p:spPr>
            <a:xfrm>
              <a:off x="0" y="590973"/>
              <a:ext cx="4114440" cy="1004994"/>
            </a:xfrm>
            <a:prstGeom prst="rect">
              <a:avLst/>
            </a:prstGeom>
          </p:spPr>
          <p:txBody>
            <a:bodyPr lIns="0" tIns="0" rIns="0" bIns="0" rtlCol="0" anchor="t">
              <a:spAutoFit/>
            </a:bodyPr>
            <a:lstStyle/>
            <a:p>
              <a:pPr algn="ctr" rtl="1">
                <a:lnSpc>
                  <a:spcPts val="3079"/>
                </a:lnSpc>
                <a:spcBef>
                  <a:spcPct val="0"/>
                </a:spcBef>
              </a:pPr>
              <a:r>
                <a:rPr lang="ar-EG" sz="2199" b="1">
                  <a:solidFill>
                    <a:srgbClr val="000000"/>
                  </a:solidFill>
                  <a:latin typeface="Open Sans Bold"/>
                  <a:ea typeface="Open Sans Bold"/>
                  <a:cs typeface="Open Sans Bold"/>
                  <a:sym typeface="Open Sans Bold"/>
                  <a:rtl/>
                </a:rPr>
                <a:t>خدلي ال</a:t>
              </a:r>
              <a:r>
                <a:rPr lang="en-US" sz="2199" b="1">
                  <a:solidFill>
                    <a:srgbClr val="000000"/>
                  </a:solidFill>
                  <a:latin typeface="Open Sans Bold"/>
                  <a:ea typeface="Open Sans Bold"/>
                  <a:cs typeface="Open Sans Bold"/>
                  <a:sym typeface="Open Sans Bold"/>
                </a:rPr>
                <a:t>ATTENDANCE</a:t>
              </a:r>
              <a:r>
                <a:rPr lang="ar-EG" sz="2199" b="1">
                  <a:solidFill>
                    <a:srgbClr val="000000"/>
                  </a:solidFill>
                  <a:latin typeface="Open Sans Bold"/>
                  <a:ea typeface="Open Sans Bold"/>
                  <a:cs typeface="Open Sans Bold"/>
                  <a:sym typeface="Open Sans Bold"/>
                  <a:rtl/>
                </a:rPr>
                <a:t> يا سيف لو سمحت</a:t>
              </a:r>
            </a:p>
          </p:txBody>
        </p:sp>
      </p:grpSp>
      <p:sp>
        <p:nvSpPr>
          <p:cNvPr id="8" name="Freeform 8"/>
          <p:cNvSpPr/>
          <p:nvPr/>
        </p:nvSpPr>
        <p:spPr>
          <a:xfrm>
            <a:off x="4611198" y="1266254"/>
            <a:ext cx="3080797" cy="2057400"/>
          </a:xfrm>
          <a:custGeom>
            <a:avLst/>
            <a:gdLst/>
            <a:ahLst/>
            <a:cxnLst/>
            <a:rect l="l" t="t" r="r" b="b"/>
            <a:pathLst>
              <a:path w="3080797" h="2057400">
                <a:moveTo>
                  <a:pt x="0" y="0"/>
                </a:moveTo>
                <a:lnTo>
                  <a:pt x="3080797" y="0"/>
                </a:lnTo>
                <a:lnTo>
                  <a:pt x="3080797"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2902147" y="1810394"/>
            <a:ext cx="2662618" cy="5854600"/>
          </a:xfrm>
          <a:custGeom>
            <a:avLst/>
            <a:gdLst/>
            <a:ahLst/>
            <a:cxnLst/>
            <a:rect l="l" t="t" r="r" b="b"/>
            <a:pathLst>
              <a:path w="2662618" h="5854600">
                <a:moveTo>
                  <a:pt x="0" y="0"/>
                </a:moveTo>
                <a:lnTo>
                  <a:pt x="2662619" y="0"/>
                </a:lnTo>
                <a:lnTo>
                  <a:pt x="2662619" y="5854600"/>
                </a:lnTo>
                <a:lnTo>
                  <a:pt x="0" y="5854600"/>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3242939" y="8425120"/>
            <a:ext cx="11802122" cy="1166572"/>
          </a:xfrm>
          <a:prstGeom prst="rect">
            <a:avLst/>
          </a:prstGeom>
        </p:spPr>
        <p:txBody>
          <a:bodyPr lIns="0" tIns="0" rIns="0" bIns="0" rtlCol="0" anchor="t">
            <a:spAutoFit/>
          </a:bodyPr>
          <a:lstStyle/>
          <a:p>
            <a:pPr algn="ctr">
              <a:lnSpc>
                <a:spcPts val="4754"/>
              </a:lnSpc>
              <a:spcBef>
                <a:spcPct val="0"/>
              </a:spcBef>
            </a:pPr>
            <a:r>
              <a:rPr lang="en-US" sz="3396" b="1">
                <a:solidFill>
                  <a:srgbClr val="FFFFFF"/>
                </a:solidFill>
                <a:latin typeface="Open Sans Bold"/>
                <a:ea typeface="Open Sans Bold"/>
                <a:cs typeface="Open Sans Bold"/>
                <a:sym typeface="Open Sans Bold"/>
              </a:rPr>
              <a:t>HE CALLED SEIF TO ASK HIM TO SNEAK HIS NAME IN THE ATTENDANCE PAPER</a:t>
            </a:r>
          </a:p>
        </p:txBody>
      </p:sp>
      <p:sp>
        <p:nvSpPr>
          <p:cNvPr id="11" name="TextBox 11"/>
          <p:cNvSpPr txBox="1"/>
          <p:nvPr/>
        </p:nvSpPr>
        <p:spPr>
          <a:xfrm>
            <a:off x="5038154" y="1876489"/>
            <a:ext cx="2226885" cy="789306"/>
          </a:xfrm>
          <a:prstGeom prst="rect">
            <a:avLst/>
          </a:prstGeom>
        </p:spPr>
        <p:txBody>
          <a:bodyPr lIns="0" tIns="0" rIns="0" bIns="0" rtlCol="0" anchor="t">
            <a:spAutoFit/>
          </a:bodyPr>
          <a:lstStyle/>
          <a:p>
            <a:pPr algn="ctr" rtl="1">
              <a:lnSpc>
                <a:spcPts val="3219"/>
              </a:lnSpc>
              <a:spcBef>
                <a:spcPct val="0"/>
              </a:spcBef>
            </a:pPr>
            <a:r>
              <a:rPr lang="ar-EG" sz="2299" b="1">
                <a:solidFill>
                  <a:srgbClr val="1C2120"/>
                </a:solidFill>
                <a:latin typeface="Open Sans Bold"/>
                <a:ea typeface="Open Sans Bold"/>
                <a:cs typeface="Open Sans Bold"/>
                <a:sym typeface="Open Sans Bold"/>
                <a:rtl/>
              </a:rPr>
              <a:t>بس انا مش هحضر انا كمان</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flipH="1">
            <a:off x="13438501" y="1028700"/>
            <a:ext cx="4381715" cy="780742"/>
          </a:xfrm>
          <a:custGeom>
            <a:avLst/>
            <a:gdLst/>
            <a:ahLst/>
            <a:cxnLst/>
            <a:rect l="l" t="t" r="r" b="b"/>
            <a:pathLst>
              <a:path w="4381715" h="780742">
                <a:moveTo>
                  <a:pt x="4381715" y="0"/>
                </a:moveTo>
                <a:lnTo>
                  <a:pt x="0" y="0"/>
                </a:lnTo>
                <a:lnTo>
                  <a:pt x="0" y="780742"/>
                </a:lnTo>
                <a:lnTo>
                  <a:pt x="4381715" y="780742"/>
                </a:lnTo>
                <a:lnTo>
                  <a:pt x="438171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2760" y="638329"/>
            <a:ext cx="4381715" cy="780742"/>
          </a:xfrm>
          <a:custGeom>
            <a:avLst/>
            <a:gdLst/>
            <a:ahLst/>
            <a:cxnLst/>
            <a:rect l="l" t="t" r="r" b="b"/>
            <a:pathLst>
              <a:path w="4381715" h="780742">
                <a:moveTo>
                  <a:pt x="0" y="0"/>
                </a:moveTo>
                <a:lnTo>
                  <a:pt x="4381715" y="0"/>
                </a:lnTo>
                <a:lnTo>
                  <a:pt x="4381715" y="780742"/>
                </a:lnTo>
                <a:lnTo>
                  <a:pt x="0" y="780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902147" y="1810394"/>
            <a:ext cx="2662618" cy="5854600"/>
          </a:xfrm>
          <a:custGeom>
            <a:avLst/>
            <a:gdLst/>
            <a:ahLst/>
            <a:cxnLst/>
            <a:rect l="l" t="t" r="r" b="b"/>
            <a:pathLst>
              <a:path w="2662618" h="5854600">
                <a:moveTo>
                  <a:pt x="0" y="0"/>
                </a:moveTo>
                <a:lnTo>
                  <a:pt x="2662619" y="0"/>
                </a:lnTo>
                <a:lnTo>
                  <a:pt x="2662619" y="5854600"/>
                </a:lnTo>
                <a:lnTo>
                  <a:pt x="0" y="5854600"/>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4514397" y="901660"/>
            <a:ext cx="3826222" cy="2555205"/>
            <a:chOff x="0" y="0"/>
            <a:chExt cx="5101629" cy="3406940"/>
          </a:xfrm>
        </p:grpSpPr>
        <p:sp>
          <p:nvSpPr>
            <p:cNvPr id="6" name="Freeform 6"/>
            <p:cNvSpPr/>
            <p:nvPr/>
          </p:nvSpPr>
          <p:spPr>
            <a:xfrm>
              <a:off x="0" y="0"/>
              <a:ext cx="5101629" cy="3406940"/>
            </a:xfrm>
            <a:custGeom>
              <a:avLst/>
              <a:gdLst/>
              <a:ahLst/>
              <a:cxnLst/>
              <a:rect l="l" t="t" r="r" b="b"/>
              <a:pathLst>
                <a:path w="5101629" h="3406940">
                  <a:moveTo>
                    <a:pt x="0" y="0"/>
                  </a:moveTo>
                  <a:lnTo>
                    <a:pt x="5101629" y="0"/>
                  </a:lnTo>
                  <a:lnTo>
                    <a:pt x="5101629" y="3406940"/>
                  </a:lnTo>
                  <a:lnTo>
                    <a:pt x="0" y="34069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066224" y="1039289"/>
              <a:ext cx="2969181" cy="1452881"/>
            </a:xfrm>
            <a:prstGeom prst="rect">
              <a:avLst/>
            </a:prstGeom>
          </p:spPr>
          <p:txBody>
            <a:bodyPr lIns="0" tIns="0" rIns="0" bIns="0" rtlCol="0" anchor="t">
              <a:spAutoFit/>
            </a:bodyPr>
            <a:lstStyle/>
            <a:p>
              <a:pPr algn="ctr" rtl="1">
                <a:lnSpc>
                  <a:spcPts val="2939"/>
                </a:lnSpc>
                <a:spcBef>
                  <a:spcPct val="0"/>
                </a:spcBef>
              </a:pPr>
              <a:r>
                <a:rPr lang="ar-EG" sz="2099" b="1">
                  <a:solidFill>
                    <a:srgbClr val="000000"/>
                  </a:solidFill>
                  <a:latin typeface="Open Sans Bold"/>
                  <a:ea typeface="Open Sans Bold"/>
                  <a:cs typeface="Open Sans Bold"/>
                  <a:sym typeface="Open Sans Bold"/>
                  <a:rtl/>
                </a:rPr>
                <a:t>زيتون ممكن تاخدلي انا و جمعه ال</a:t>
              </a:r>
              <a:r>
                <a:rPr lang="en-US" sz="2099" b="1">
                  <a:solidFill>
                    <a:srgbClr val="000000"/>
                  </a:solidFill>
                  <a:latin typeface="Open Sans Bold"/>
                  <a:ea typeface="Open Sans Bold"/>
                  <a:cs typeface="Open Sans Bold"/>
                  <a:sym typeface="Open Sans Bold"/>
                </a:rPr>
                <a:t>ATTENDANCE</a:t>
              </a:r>
            </a:p>
          </p:txBody>
        </p:sp>
      </p:grpSp>
      <p:sp>
        <p:nvSpPr>
          <p:cNvPr id="8" name="Freeform 8"/>
          <p:cNvSpPr/>
          <p:nvPr/>
        </p:nvSpPr>
        <p:spPr>
          <a:xfrm>
            <a:off x="10196302" y="1371221"/>
            <a:ext cx="3000344" cy="1616084"/>
          </a:xfrm>
          <a:custGeom>
            <a:avLst/>
            <a:gdLst/>
            <a:ahLst/>
            <a:cxnLst/>
            <a:rect l="l" t="t" r="r" b="b"/>
            <a:pathLst>
              <a:path w="3000344" h="1616084">
                <a:moveTo>
                  <a:pt x="0" y="0"/>
                </a:moveTo>
                <a:lnTo>
                  <a:pt x="3000344" y="0"/>
                </a:lnTo>
                <a:lnTo>
                  <a:pt x="3000344" y="1616084"/>
                </a:lnTo>
                <a:lnTo>
                  <a:pt x="0" y="1616084"/>
                </a:lnTo>
                <a:lnTo>
                  <a:pt x="0" y="0"/>
                </a:lnTo>
                <a:close/>
              </a:path>
            </a:pathLst>
          </a:custGeom>
          <a:blipFill>
            <a:blip r:embed="rId7">
              <a:extLst>
                <a:ext uri="{96DAC541-7B7A-43D3-8B79-37D633B846F1}">
                  <asvg:svgBlip xmlns:asvg="http://schemas.microsoft.com/office/drawing/2016/SVG/main" r:embed="rId8"/>
                </a:ext>
              </a:extLst>
            </a:blip>
            <a:stretch>
              <a:fillRect t="-18523" b="-18523"/>
            </a:stretch>
          </a:blipFill>
        </p:spPr>
        <p:txBody>
          <a:bodyPr/>
          <a:lstStyle/>
          <a:p>
            <a:endParaRPr lang="en-US"/>
          </a:p>
        </p:txBody>
      </p:sp>
      <p:sp>
        <p:nvSpPr>
          <p:cNvPr id="9" name="Freeform 9"/>
          <p:cNvSpPr/>
          <p:nvPr/>
        </p:nvSpPr>
        <p:spPr>
          <a:xfrm>
            <a:off x="11499591" y="383341"/>
            <a:ext cx="5909249" cy="7874449"/>
          </a:xfrm>
          <a:custGeom>
            <a:avLst/>
            <a:gdLst/>
            <a:ahLst/>
            <a:cxnLst/>
            <a:rect l="l" t="t" r="r" b="b"/>
            <a:pathLst>
              <a:path w="5909249" h="7874449">
                <a:moveTo>
                  <a:pt x="0" y="0"/>
                </a:moveTo>
                <a:lnTo>
                  <a:pt x="5909248" y="0"/>
                </a:lnTo>
                <a:lnTo>
                  <a:pt x="5909248" y="7874449"/>
                </a:lnTo>
                <a:lnTo>
                  <a:pt x="0" y="7874449"/>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0" y="8451456"/>
            <a:ext cx="18152525" cy="1166572"/>
          </a:xfrm>
          <a:prstGeom prst="rect">
            <a:avLst/>
          </a:prstGeom>
        </p:spPr>
        <p:txBody>
          <a:bodyPr lIns="0" tIns="0" rIns="0" bIns="0" rtlCol="0" anchor="t">
            <a:spAutoFit/>
          </a:bodyPr>
          <a:lstStyle/>
          <a:p>
            <a:pPr algn="ctr">
              <a:lnSpc>
                <a:spcPts val="4754"/>
              </a:lnSpc>
              <a:spcBef>
                <a:spcPct val="0"/>
              </a:spcBef>
            </a:pPr>
            <a:r>
              <a:rPr lang="en-US" sz="3396" b="1">
                <a:solidFill>
                  <a:srgbClr val="FFFFFF"/>
                </a:solidFill>
                <a:latin typeface="Open Sans Bold"/>
                <a:ea typeface="Open Sans Bold"/>
                <a:cs typeface="Open Sans Bold"/>
                <a:sym typeface="Open Sans Bold"/>
              </a:rPr>
              <a:t>SEIF CALLED ZAYTOON WHO ATTENDS THE PROGRAMMING CLASS TO SNEAK THEIR NAMES</a:t>
            </a:r>
          </a:p>
        </p:txBody>
      </p:sp>
      <p:sp>
        <p:nvSpPr>
          <p:cNvPr id="11" name="TextBox 11"/>
          <p:cNvSpPr txBox="1"/>
          <p:nvPr/>
        </p:nvSpPr>
        <p:spPr>
          <a:xfrm>
            <a:off x="10153559" y="1926533"/>
            <a:ext cx="3085830" cy="448311"/>
          </a:xfrm>
          <a:prstGeom prst="rect">
            <a:avLst/>
          </a:prstGeom>
        </p:spPr>
        <p:txBody>
          <a:bodyPr lIns="0" tIns="0" rIns="0" bIns="0" rtlCol="0" anchor="t">
            <a:spAutoFit/>
          </a:bodyPr>
          <a:lstStyle/>
          <a:p>
            <a:pPr algn="ctr" rtl="1">
              <a:lnSpc>
                <a:spcPts val="3639"/>
              </a:lnSpc>
              <a:spcBef>
                <a:spcPct val="0"/>
              </a:spcBef>
            </a:pPr>
            <a:r>
              <a:rPr lang="ar-EG" sz="2599" b="1">
                <a:solidFill>
                  <a:srgbClr val="000000"/>
                </a:solidFill>
                <a:latin typeface="Open Sans Bold"/>
                <a:ea typeface="Open Sans Bold"/>
                <a:cs typeface="Open Sans Bold"/>
                <a:sym typeface="Open Sans Bold"/>
                <a:rtl/>
              </a:rPr>
              <a:t>اعتبره حصل يباشا</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2633098" y="1873039"/>
            <a:ext cx="3673131" cy="6540922"/>
          </a:xfrm>
          <a:custGeom>
            <a:avLst/>
            <a:gdLst/>
            <a:ahLst/>
            <a:cxnLst/>
            <a:rect l="l" t="t" r="r" b="b"/>
            <a:pathLst>
              <a:path w="3673131" h="6540922">
                <a:moveTo>
                  <a:pt x="0" y="0"/>
                </a:moveTo>
                <a:lnTo>
                  <a:pt x="3673130" y="0"/>
                </a:lnTo>
                <a:lnTo>
                  <a:pt x="3673130" y="6540922"/>
                </a:lnTo>
                <a:lnTo>
                  <a:pt x="0" y="654092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2172437"/>
            <a:ext cx="9401731" cy="2720342"/>
          </a:xfrm>
          <a:prstGeom prst="rect">
            <a:avLst/>
          </a:prstGeom>
        </p:spPr>
        <p:txBody>
          <a:bodyPr lIns="0" tIns="0" rIns="0" bIns="0" rtlCol="0" anchor="t">
            <a:spAutoFit/>
          </a:bodyPr>
          <a:lstStyle/>
          <a:p>
            <a:pPr algn="ctr">
              <a:lnSpc>
                <a:spcPts val="5459"/>
              </a:lnSpc>
              <a:spcBef>
                <a:spcPct val="0"/>
              </a:spcBef>
            </a:pPr>
            <a:r>
              <a:rPr lang="en-US" sz="3899" b="1" dirty="0">
                <a:solidFill>
                  <a:srgbClr val="FFFFFF"/>
                </a:solidFill>
                <a:latin typeface="Open Sans Bold"/>
                <a:ea typeface="Open Sans Bold"/>
                <a:cs typeface="Open Sans Bold"/>
                <a:sym typeface="Open Sans Bold"/>
              </a:rPr>
              <a:t>DR SHAYMAA SAW ZAYTOUN WHILE HE WAS WRITING SEIF AND GOMAA’S NAMES AND HE TRIED TO ESCAPE AND SAY “</a:t>
            </a:r>
            <a:r>
              <a:rPr lang="ar-EG" sz="3899" b="1" dirty="0">
                <a:solidFill>
                  <a:srgbClr val="FFFFFF"/>
                </a:solidFill>
                <a:latin typeface="Open Sans Bold"/>
                <a:ea typeface="Open Sans Bold"/>
                <a:cs typeface="Open Sans Bold"/>
                <a:sym typeface="Open Sans Bold"/>
                <a:rtl/>
              </a:rPr>
              <a:t>سيف و جمعة بيصلوا الضهر</a:t>
            </a:r>
            <a:r>
              <a:rPr lang="en-US" sz="3899" b="1" dirty="0">
                <a:solidFill>
                  <a:srgbClr val="FFFFFF"/>
                </a:solidFill>
                <a:latin typeface="Open Sans Bold"/>
                <a:ea typeface="Open Sans Bold"/>
                <a:cs typeface="Open Sans Bold"/>
                <a:sym typeface="Open Sans Bold"/>
              </a:rPr>
              <a:t>”</a:t>
            </a:r>
          </a:p>
        </p:txBody>
      </p:sp>
      <p:grpSp>
        <p:nvGrpSpPr>
          <p:cNvPr id="4" name="Group 4"/>
          <p:cNvGrpSpPr/>
          <p:nvPr/>
        </p:nvGrpSpPr>
        <p:grpSpPr>
          <a:xfrm>
            <a:off x="10980474" y="1028700"/>
            <a:ext cx="3305248" cy="2439874"/>
            <a:chOff x="0" y="0"/>
            <a:chExt cx="4406997" cy="3253165"/>
          </a:xfrm>
        </p:grpSpPr>
        <p:sp>
          <p:nvSpPr>
            <p:cNvPr id="5" name="Freeform 5"/>
            <p:cNvSpPr/>
            <p:nvPr/>
          </p:nvSpPr>
          <p:spPr>
            <a:xfrm>
              <a:off x="0" y="0"/>
              <a:ext cx="4406997" cy="3253165"/>
            </a:xfrm>
            <a:custGeom>
              <a:avLst/>
              <a:gdLst/>
              <a:ahLst/>
              <a:cxnLst/>
              <a:rect l="l" t="t" r="r" b="b"/>
              <a:pathLst>
                <a:path w="4406997" h="3253165">
                  <a:moveTo>
                    <a:pt x="0" y="0"/>
                  </a:moveTo>
                  <a:lnTo>
                    <a:pt x="4406997" y="0"/>
                  </a:lnTo>
                  <a:lnTo>
                    <a:pt x="4406997" y="3253165"/>
                  </a:lnTo>
                  <a:lnTo>
                    <a:pt x="0" y="3253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14601" y="719337"/>
              <a:ext cx="4177796" cy="1766865"/>
            </a:xfrm>
            <a:prstGeom prst="rect">
              <a:avLst/>
            </a:prstGeom>
          </p:spPr>
          <p:txBody>
            <a:bodyPr lIns="0" tIns="0" rIns="0" bIns="0" rtlCol="0" anchor="t">
              <a:spAutoFit/>
            </a:bodyPr>
            <a:lstStyle/>
            <a:p>
              <a:pPr algn="ctr" rtl="1">
                <a:lnSpc>
                  <a:spcPts val="3583"/>
                </a:lnSpc>
                <a:spcBef>
                  <a:spcPct val="0"/>
                </a:spcBef>
              </a:pPr>
              <a:r>
                <a:rPr lang="ar-EG" sz="2559" b="1">
                  <a:solidFill>
                    <a:srgbClr val="1C2120"/>
                  </a:solidFill>
                  <a:latin typeface="Open Sans Bold"/>
                  <a:ea typeface="Open Sans Bold"/>
                  <a:cs typeface="Open Sans Bold"/>
                  <a:sym typeface="Open Sans Bold"/>
                  <a:rtl/>
                </a:rPr>
                <a:t>متقوليش لدكتور فاطمة والنبي اخر مرة والله</a:t>
              </a:r>
            </a:p>
          </p:txBody>
        </p:sp>
      </p:grpSp>
      <p:sp>
        <p:nvSpPr>
          <p:cNvPr id="7" name="TextBox 7"/>
          <p:cNvSpPr txBox="1"/>
          <p:nvPr/>
        </p:nvSpPr>
        <p:spPr>
          <a:xfrm>
            <a:off x="0" y="5601139"/>
            <a:ext cx="11459131" cy="3258821"/>
          </a:xfrm>
          <a:prstGeom prst="rect">
            <a:avLst/>
          </a:prstGeom>
        </p:spPr>
        <p:txBody>
          <a:bodyPr lIns="0" tIns="0" rIns="0" bIns="0" rtlCol="0" anchor="t">
            <a:spAutoFit/>
          </a:bodyPr>
          <a:lstStyle/>
          <a:p>
            <a:pPr algn="ctr">
              <a:lnSpc>
                <a:spcPts val="5179"/>
              </a:lnSpc>
              <a:spcBef>
                <a:spcPct val="0"/>
              </a:spcBef>
            </a:pPr>
            <a:r>
              <a:rPr lang="en-US" sz="3699" b="1" dirty="0">
                <a:solidFill>
                  <a:srgbClr val="FFFFFF"/>
                </a:solidFill>
                <a:latin typeface="Open Sans Bold"/>
                <a:ea typeface="Open Sans Bold"/>
                <a:cs typeface="Open Sans Bold"/>
                <a:sym typeface="Open Sans Bold"/>
              </a:rPr>
              <a:t> THIS IS OUR BASE CASE WHEN DR SHAYMAA </a:t>
            </a:r>
            <a:r>
              <a:rPr lang="ar-EG" sz="3699" b="1" dirty="0">
                <a:solidFill>
                  <a:srgbClr val="FFFFFF"/>
                </a:solidFill>
                <a:latin typeface="Open Sans Bold"/>
                <a:ea typeface="Open Sans Bold"/>
                <a:cs typeface="Open Sans Bold"/>
                <a:sym typeface="Open Sans Bold"/>
                <a:rtl/>
              </a:rPr>
              <a:t>قفشت</a:t>
            </a:r>
            <a:r>
              <a:rPr lang="en-US" sz="3699" b="1" dirty="0">
                <a:solidFill>
                  <a:srgbClr val="FFFFFF"/>
                </a:solidFill>
                <a:latin typeface="Open Sans Bold"/>
                <a:ea typeface="Open Sans Bold"/>
                <a:cs typeface="Open Sans Bold"/>
                <a:sym typeface="Open Sans Bold"/>
              </a:rPr>
              <a:t> ZAYTOUN WHILE HE WAS TRYING TO SNEAK HIS FRIENDS’ NAMES AND NOW IT’S TIME TO TELL SEIF AND GOMAA THAT THEY WILL BE PUNISHED WITH HIM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flipH="1">
            <a:off x="10845248" y="1403554"/>
            <a:ext cx="5613160" cy="7479892"/>
          </a:xfrm>
          <a:custGeom>
            <a:avLst/>
            <a:gdLst/>
            <a:ahLst/>
            <a:cxnLst/>
            <a:rect l="l" t="t" r="r" b="b"/>
            <a:pathLst>
              <a:path w="5613160" h="7479892">
                <a:moveTo>
                  <a:pt x="5613160" y="0"/>
                </a:moveTo>
                <a:lnTo>
                  <a:pt x="0" y="0"/>
                </a:lnTo>
                <a:lnTo>
                  <a:pt x="0" y="7479892"/>
                </a:lnTo>
                <a:lnTo>
                  <a:pt x="5613160" y="7479892"/>
                </a:lnTo>
                <a:lnTo>
                  <a:pt x="5613160" y="0"/>
                </a:lnTo>
                <a:close/>
              </a:path>
            </a:pathLst>
          </a:custGeom>
          <a:blipFill>
            <a:blip r:embed="rId2"/>
            <a:stretch>
              <a:fillRect/>
            </a:stretch>
          </a:blipFill>
        </p:spPr>
        <p:txBody>
          <a:bodyPr/>
          <a:lstStyle/>
          <a:p>
            <a:endParaRPr lang="en-US"/>
          </a:p>
        </p:txBody>
      </p:sp>
      <p:sp>
        <p:nvSpPr>
          <p:cNvPr id="3" name="Freeform 3"/>
          <p:cNvSpPr/>
          <p:nvPr/>
        </p:nvSpPr>
        <p:spPr>
          <a:xfrm flipH="1">
            <a:off x="10154207" y="2730817"/>
            <a:ext cx="2612601" cy="2037829"/>
          </a:xfrm>
          <a:custGeom>
            <a:avLst/>
            <a:gdLst/>
            <a:ahLst/>
            <a:cxnLst/>
            <a:rect l="l" t="t" r="r" b="b"/>
            <a:pathLst>
              <a:path w="2612601" h="2037829">
                <a:moveTo>
                  <a:pt x="2612602" y="0"/>
                </a:moveTo>
                <a:lnTo>
                  <a:pt x="0" y="0"/>
                </a:lnTo>
                <a:lnTo>
                  <a:pt x="0" y="2037829"/>
                </a:lnTo>
                <a:lnTo>
                  <a:pt x="2612602" y="2037829"/>
                </a:lnTo>
                <a:lnTo>
                  <a:pt x="261260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39159" y="1643588"/>
            <a:ext cx="5714334" cy="7614712"/>
          </a:xfrm>
          <a:custGeom>
            <a:avLst/>
            <a:gdLst/>
            <a:ahLst/>
            <a:cxnLst/>
            <a:rect l="l" t="t" r="r" b="b"/>
            <a:pathLst>
              <a:path w="5714334" h="7614712">
                <a:moveTo>
                  <a:pt x="0" y="0"/>
                </a:moveTo>
                <a:lnTo>
                  <a:pt x="5714334" y="0"/>
                </a:lnTo>
                <a:lnTo>
                  <a:pt x="5714334" y="7614712"/>
                </a:lnTo>
                <a:lnTo>
                  <a:pt x="0" y="7614712"/>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3430262" y="574675"/>
            <a:ext cx="11427476" cy="860426"/>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Open Sans Bold"/>
                <a:ea typeface="Open Sans Bold"/>
                <a:cs typeface="Open Sans Bold"/>
                <a:sym typeface="Open Sans Bold"/>
              </a:rPr>
              <a:t>NOW ZAYTOUN TOLD SEIF THAT HE WAS CAUGHT WHILE HE WAS CHEATING THIER ATTENDANCE</a:t>
            </a:r>
          </a:p>
        </p:txBody>
      </p:sp>
      <p:sp>
        <p:nvSpPr>
          <p:cNvPr id="6" name="TextBox 6"/>
          <p:cNvSpPr txBox="1"/>
          <p:nvPr/>
        </p:nvSpPr>
        <p:spPr>
          <a:xfrm>
            <a:off x="10194985" y="2844221"/>
            <a:ext cx="2531045" cy="905511"/>
          </a:xfrm>
          <a:prstGeom prst="rect">
            <a:avLst/>
          </a:prstGeom>
        </p:spPr>
        <p:txBody>
          <a:bodyPr lIns="0" tIns="0" rIns="0" bIns="0" rtlCol="0" anchor="t">
            <a:spAutoFit/>
          </a:bodyPr>
          <a:lstStyle/>
          <a:p>
            <a:pPr algn="ctr" rtl="1">
              <a:lnSpc>
                <a:spcPts val="3639"/>
              </a:lnSpc>
              <a:spcBef>
                <a:spcPct val="0"/>
              </a:spcBef>
            </a:pPr>
            <a:r>
              <a:rPr lang="ar-EG" sz="2599" b="1">
                <a:solidFill>
                  <a:srgbClr val="1C2120"/>
                </a:solidFill>
                <a:latin typeface="Open Sans Bold"/>
                <a:ea typeface="Open Sans Bold"/>
                <a:cs typeface="Open Sans Bold"/>
                <a:sym typeface="Open Sans Bold"/>
                <a:rtl/>
              </a:rPr>
              <a:t>يلاهوااااااي, اما اروح اقول لجمعة</a:t>
            </a:r>
          </a:p>
        </p:txBody>
      </p:sp>
      <p:grpSp>
        <p:nvGrpSpPr>
          <p:cNvPr id="7" name="Group 7"/>
          <p:cNvGrpSpPr/>
          <p:nvPr/>
        </p:nvGrpSpPr>
        <p:grpSpPr>
          <a:xfrm>
            <a:off x="4292904" y="1623768"/>
            <a:ext cx="3826222" cy="2413600"/>
            <a:chOff x="0" y="0"/>
            <a:chExt cx="5101629" cy="3218134"/>
          </a:xfrm>
        </p:grpSpPr>
        <p:sp>
          <p:nvSpPr>
            <p:cNvPr id="8" name="Freeform 8"/>
            <p:cNvSpPr/>
            <p:nvPr/>
          </p:nvSpPr>
          <p:spPr>
            <a:xfrm>
              <a:off x="0" y="0"/>
              <a:ext cx="5101629" cy="3218134"/>
            </a:xfrm>
            <a:custGeom>
              <a:avLst/>
              <a:gdLst/>
              <a:ahLst/>
              <a:cxnLst/>
              <a:rect l="l" t="t" r="r" b="b"/>
              <a:pathLst>
                <a:path w="5101629" h="3218134">
                  <a:moveTo>
                    <a:pt x="0" y="0"/>
                  </a:moveTo>
                  <a:lnTo>
                    <a:pt x="5101629" y="0"/>
                  </a:lnTo>
                  <a:lnTo>
                    <a:pt x="5101629" y="3218134"/>
                  </a:lnTo>
                  <a:lnTo>
                    <a:pt x="0" y="3218134"/>
                  </a:lnTo>
                  <a:lnTo>
                    <a:pt x="0" y="0"/>
                  </a:lnTo>
                  <a:close/>
                </a:path>
              </a:pathLst>
            </a:custGeom>
            <a:blipFill>
              <a:blip r:embed="rId6">
                <a:extLst>
                  <a:ext uri="{96DAC541-7B7A-43D3-8B79-37D633B846F1}">
                    <asvg:svgBlip xmlns:asvg="http://schemas.microsoft.com/office/drawing/2016/SVG/main" r:embed="rId7"/>
                  </a:ext>
                </a:extLst>
              </a:blip>
              <a:stretch>
                <a:fillRect t="-2933" b="-2933"/>
              </a:stretch>
            </a:blipFill>
          </p:spPr>
          <p:txBody>
            <a:bodyPr/>
            <a:lstStyle/>
            <a:p>
              <a:endParaRPr lang="en-US"/>
            </a:p>
          </p:txBody>
        </p:sp>
        <p:sp>
          <p:nvSpPr>
            <p:cNvPr id="9" name="TextBox 9"/>
            <p:cNvSpPr txBox="1"/>
            <p:nvPr/>
          </p:nvSpPr>
          <p:spPr>
            <a:xfrm>
              <a:off x="1066224" y="1020239"/>
              <a:ext cx="2969181" cy="1283124"/>
            </a:xfrm>
            <a:prstGeom prst="rect">
              <a:avLst/>
            </a:prstGeom>
          </p:spPr>
          <p:txBody>
            <a:bodyPr lIns="0" tIns="0" rIns="0" bIns="0" rtlCol="0" anchor="t">
              <a:spAutoFit/>
            </a:bodyPr>
            <a:lstStyle/>
            <a:p>
              <a:pPr algn="ctr" rtl="1">
                <a:lnSpc>
                  <a:spcPts val="3919"/>
                </a:lnSpc>
                <a:spcBef>
                  <a:spcPct val="0"/>
                </a:spcBef>
              </a:pPr>
              <a:r>
                <a:rPr lang="ar-EG" sz="2799" b="1">
                  <a:solidFill>
                    <a:srgbClr val="000000"/>
                  </a:solidFill>
                  <a:latin typeface="Open Sans Bold"/>
                  <a:ea typeface="Open Sans Bold"/>
                  <a:cs typeface="Open Sans Bold"/>
                  <a:sym typeface="Open Sans Bold"/>
                  <a:rtl/>
                </a:rPr>
                <a:t>اتقفشنا يا ليدر</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grpSp>
        <p:nvGrpSpPr>
          <p:cNvPr id="2" name="Group 2"/>
          <p:cNvGrpSpPr/>
          <p:nvPr/>
        </p:nvGrpSpPr>
        <p:grpSpPr>
          <a:xfrm>
            <a:off x="5399081" y="2299397"/>
            <a:ext cx="2815546" cy="2463603"/>
            <a:chOff x="0" y="0"/>
            <a:chExt cx="812800" cy="711200"/>
          </a:xfrm>
        </p:grpSpPr>
        <p:sp>
          <p:nvSpPr>
            <p:cNvPr id="3" name="Freeform 3"/>
            <p:cNvSpPr/>
            <p:nvPr/>
          </p:nvSpPr>
          <p:spPr>
            <a:xfrm>
              <a:off x="0" y="0"/>
              <a:ext cx="812811" cy="711200"/>
            </a:xfrm>
            <a:custGeom>
              <a:avLst/>
              <a:gdLst/>
              <a:ahLst/>
              <a:cxnLst/>
              <a:rect l="l" t="t" r="r" b="b"/>
              <a:pathLst>
                <a:path w="812811" h="711200">
                  <a:moveTo>
                    <a:pt x="530371" y="0"/>
                  </a:moveTo>
                  <a:lnTo>
                    <a:pt x="282407" y="0"/>
                  </a:lnTo>
                  <a:cubicBezTo>
                    <a:pt x="126426" y="0"/>
                    <a:pt x="0" y="123512"/>
                    <a:pt x="0" y="275871"/>
                  </a:cubicBezTo>
                  <a:cubicBezTo>
                    <a:pt x="0" y="386169"/>
                    <a:pt x="66279" y="481310"/>
                    <a:pt x="162037" y="525451"/>
                  </a:cubicBezTo>
                  <a:lnTo>
                    <a:pt x="162037" y="711200"/>
                  </a:lnTo>
                  <a:lnTo>
                    <a:pt x="353844" y="551732"/>
                  </a:lnTo>
                  <a:lnTo>
                    <a:pt x="530371" y="551732"/>
                  </a:lnTo>
                  <a:cubicBezTo>
                    <a:pt x="686363" y="551732"/>
                    <a:pt x="812800" y="428220"/>
                    <a:pt x="812800" y="275861"/>
                  </a:cubicBezTo>
                  <a:cubicBezTo>
                    <a:pt x="812811" y="123512"/>
                    <a:pt x="686363" y="0"/>
                    <a:pt x="530371" y="0"/>
                  </a:cubicBezTo>
                  <a:close/>
                </a:path>
              </a:pathLst>
            </a:custGeom>
            <a:solidFill>
              <a:srgbClr val="F2EFEB"/>
            </a:solidFill>
          </p:spPr>
          <p:txBody>
            <a:bodyPr/>
            <a:lstStyle/>
            <a:p>
              <a:endParaRPr lang="en-US"/>
            </a:p>
          </p:txBody>
        </p:sp>
        <p:sp>
          <p:nvSpPr>
            <p:cNvPr id="4" name="TextBox 4"/>
            <p:cNvSpPr txBox="1"/>
            <p:nvPr/>
          </p:nvSpPr>
          <p:spPr>
            <a:xfrm>
              <a:off x="0" y="9525"/>
              <a:ext cx="812800" cy="511175"/>
            </a:xfrm>
            <a:prstGeom prst="rect">
              <a:avLst/>
            </a:prstGeom>
          </p:spPr>
          <p:txBody>
            <a:bodyPr lIns="50800" tIns="50800" rIns="50800" bIns="50800" rtlCol="0" anchor="ctr"/>
            <a:lstStyle/>
            <a:p>
              <a:pPr algn="ctr">
                <a:lnSpc>
                  <a:spcPts val="2519"/>
                </a:lnSpc>
              </a:pPr>
              <a:endParaRPr/>
            </a:p>
          </p:txBody>
        </p:sp>
      </p:grpSp>
      <p:sp>
        <p:nvSpPr>
          <p:cNvPr id="5" name="Freeform 5"/>
          <p:cNvSpPr/>
          <p:nvPr/>
        </p:nvSpPr>
        <p:spPr>
          <a:xfrm>
            <a:off x="159304" y="-1976838"/>
            <a:ext cx="8984696" cy="11972678"/>
          </a:xfrm>
          <a:custGeom>
            <a:avLst/>
            <a:gdLst/>
            <a:ahLst/>
            <a:cxnLst/>
            <a:rect l="l" t="t" r="r" b="b"/>
            <a:pathLst>
              <a:path w="8984696" h="11972678">
                <a:moveTo>
                  <a:pt x="0" y="0"/>
                </a:moveTo>
                <a:lnTo>
                  <a:pt x="8984696" y="0"/>
                </a:lnTo>
                <a:lnTo>
                  <a:pt x="8984696" y="11972678"/>
                </a:lnTo>
                <a:lnTo>
                  <a:pt x="0" y="11972678"/>
                </a:lnTo>
                <a:lnTo>
                  <a:pt x="0" y="0"/>
                </a:lnTo>
                <a:close/>
              </a:path>
            </a:pathLst>
          </a:custGeom>
          <a:blipFill>
            <a:blip r:embed="rId2"/>
            <a:stretch>
              <a:fillRect/>
            </a:stretch>
          </a:blipFill>
        </p:spPr>
        <p:txBody>
          <a:bodyPr/>
          <a:lstStyle/>
          <a:p>
            <a:endParaRPr lang="en-US"/>
          </a:p>
        </p:txBody>
      </p:sp>
      <p:sp>
        <p:nvSpPr>
          <p:cNvPr id="6" name="Freeform 6"/>
          <p:cNvSpPr/>
          <p:nvPr/>
        </p:nvSpPr>
        <p:spPr>
          <a:xfrm>
            <a:off x="10056728" y="-140172"/>
            <a:ext cx="7824897" cy="10427172"/>
          </a:xfrm>
          <a:custGeom>
            <a:avLst/>
            <a:gdLst/>
            <a:ahLst/>
            <a:cxnLst/>
            <a:rect l="l" t="t" r="r" b="b"/>
            <a:pathLst>
              <a:path w="7824897" h="10427172">
                <a:moveTo>
                  <a:pt x="0" y="0"/>
                </a:moveTo>
                <a:lnTo>
                  <a:pt x="7824897" y="0"/>
                </a:lnTo>
                <a:lnTo>
                  <a:pt x="7824897" y="10427172"/>
                </a:lnTo>
                <a:lnTo>
                  <a:pt x="0" y="10427172"/>
                </a:lnTo>
                <a:lnTo>
                  <a:pt x="0" y="0"/>
                </a:lnTo>
                <a:close/>
              </a:path>
            </a:pathLst>
          </a:custGeom>
          <a:blipFill>
            <a:blip r:embed="rId3"/>
            <a:stretch>
              <a:fillRect/>
            </a:stretch>
          </a:blipFill>
        </p:spPr>
        <p:txBody>
          <a:bodyPr/>
          <a:lstStyle/>
          <a:p>
            <a:endParaRPr lang="en-US"/>
          </a:p>
        </p:txBody>
      </p:sp>
      <p:sp>
        <p:nvSpPr>
          <p:cNvPr id="7" name="Freeform 7"/>
          <p:cNvSpPr/>
          <p:nvPr/>
        </p:nvSpPr>
        <p:spPr>
          <a:xfrm>
            <a:off x="11261220" y="1491355"/>
            <a:ext cx="2189276" cy="1616084"/>
          </a:xfrm>
          <a:custGeom>
            <a:avLst/>
            <a:gdLst/>
            <a:ahLst/>
            <a:cxnLst/>
            <a:rect l="l" t="t" r="r" b="b"/>
            <a:pathLst>
              <a:path w="2189276" h="1616084">
                <a:moveTo>
                  <a:pt x="0" y="0"/>
                </a:moveTo>
                <a:lnTo>
                  <a:pt x="2189276" y="0"/>
                </a:lnTo>
                <a:lnTo>
                  <a:pt x="2189276" y="1616084"/>
                </a:lnTo>
                <a:lnTo>
                  <a:pt x="0" y="16160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942767" y="606424"/>
            <a:ext cx="14402467" cy="422276"/>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Open Sans Bold"/>
                <a:ea typeface="Open Sans Bold"/>
                <a:cs typeface="Open Sans Bold"/>
                <a:sym typeface="Open Sans Bold"/>
              </a:rPr>
              <a:t>SEIF WILL RETURN THE INFORMATION THAT HE RECEIVED FROM ZAYTOUN TO GOMAA</a:t>
            </a:r>
          </a:p>
        </p:txBody>
      </p:sp>
      <p:sp>
        <p:nvSpPr>
          <p:cNvPr id="9" name="TextBox 9"/>
          <p:cNvSpPr txBox="1"/>
          <p:nvPr/>
        </p:nvSpPr>
        <p:spPr>
          <a:xfrm>
            <a:off x="5399081" y="2813713"/>
            <a:ext cx="2815546" cy="1019176"/>
          </a:xfrm>
          <a:prstGeom prst="rect">
            <a:avLst/>
          </a:prstGeom>
        </p:spPr>
        <p:txBody>
          <a:bodyPr lIns="0" tIns="0" rIns="0" bIns="0" rtlCol="0" anchor="t">
            <a:spAutoFit/>
          </a:bodyPr>
          <a:lstStyle/>
          <a:p>
            <a:pPr algn="ctr" rtl="1">
              <a:lnSpc>
                <a:spcPts val="4199"/>
              </a:lnSpc>
              <a:spcBef>
                <a:spcPct val="0"/>
              </a:spcBef>
            </a:pPr>
            <a:r>
              <a:rPr lang="ar-EG" sz="2999" b="1">
                <a:solidFill>
                  <a:srgbClr val="000000"/>
                </a:solidFill>
                <a:latin typeface="Open Sans Bold"/>
                <a:ea typeface="Open Sans Bold"/>
                <a:cs typeface="Open Sans Bold"/>
                <a:sym typeface="Open Sans Bold"/>
                <a:rtl/>
              </a:rPr>
              <a:t>زيتون اتقفش يا جمعه</a:t>
            </a:r>
          </a:p>
        </p:txBody>
      </p:sp>
      <p:sp>
        <p:nvSpPr>
          <p:cNvPr id="10" name="TextBox 10"/>
          <p:cNvSpPr txBox="1"/>
          <p:nvPr/>
        </p:nvSpPr>
        <p:spPr>
          <a:xfrm>
            <a:off x="10948085" y="2027934"/>
            <a:ext cx="2815546" cy="503215"/>
          </a:xfrm>
          <a:prstGeom prst="rect">
            <a:avLst/>
          </a:prstGeom>
        </p:spPr>
        <p:txBody>
          <a:bodyPr lIns="0" tIns="0" rIns="0" bIns="0" rtlCol="0" anchor="t">
            <a:spAutoFit/>
          </a:bodyPr>
          <a:lstStyle/>
          <a:p>
            <a:pPr algn="ctr">
              <a:lnSpc>
                <a:spcPts val="4199"/>
              </a:lnSpc>
              <a:spcBef>
                <a:spcPct val="0"/>
              </a:spcBef>
            </a:pPr>
            <a:r>
              <a:rPr lang="en-US" sz="2999" b="1" dirty="0">
                <a:solidFill>
                  <a:srgbClr val="000000"/>
                </a:solidFill>
                <a:latin typeface="Open Sans Bold"/>
                <a:ea typeface="Open Sans Bold"/>
                <a:cs typeface="Open Sans Bold"/>
                <a:sym typeface="Open Sans Bold"/>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022B"/>
        </a:solidFill>
        <a:effectLst/>
      </p:bgPr>
    </p:bg>
    <p:spTree>
      <p:nvGrpSpPr>
        <p:cNvPr id="1" name=""/>
        <p:cNvGrpSpPr/>
        <p:nvPr/>
      </p:nvGrpSpPr>
      <p:grpSpPr>
        <a:xfrm>
          <a:off x="0" y="0"/>
          <a:ext cx="0" cy="0"/>
          <a:chOff x="0" y="0"/>
          <a:chExt cx="0" cy="0"/>
        </a:xfrm>
      </p:grpSpPr>
      <p:sp>
        <p:nvSpPr>
          <p:cNvPr id="2" name="Freeform 2"/>
          <p:cNvSpPr/>
          <p:nvPr/>
        </p:nvSpPr>
        <p:spPr>
          <a:xfrm>
            <a:off x="1308821" y="2445842"/>
            <a:ext cx="8125646" cy="4235493"/>
          </a:xfrm>
          <a:custGeom>
            <a:avLst/>
            <a:gdLst/>
            <a:ahLst/>
            <a:cxnLst/>
            <a:rect l="l" t="t" r="r" b="b"/>
            <a:pathLst>
              <a:path w="8125646" h="4235493">
                <a:moveTo>
                  <a:pt x="0" y="0"/>
                </a:moveTo>
                <a:lnTo>
                  <a:pt x="8125646" y="0"/>
                </a:lnTo>
                <a:lnTo>
                  <a:pt x="8125646" y="4235493"/>
                </a:lnTo>
                <a:lnTo>
                  <a:pt x="0" y="4235493"/>
                </a:lnTo>
                <a:lnTo>
                  <a:pt x="0" y="0"/>
                </a:lnTo>
                <a:close/>
              </a:path>
            </a:pathLst>
          </a:custGeom>
          <a:blipFill>
            <a:blip r:embed="rId2"/>
            <a:stretch>
              <a:fillRect/>
            </a:stretch>
          </a:blipFill>
        </p:spPr>
        <p:txBody>
          <a:bodyPr/>
          <a:lstStyle/>
          <a:p>
            <a:endParaRPr lang="en-US"/>
          </a:p>
        </p:txBody>
      </p:sp>
      <p:sp>
        <p:nvSpPr>
          <p:cNvPr id="3" name="Freeform 3"/>
          <p:cNvSpPr/>
          <p:nvPr/>
        </p:nvSpPr>
        <p:spPr>
          <a:xfrm>
            <a:off x="8532564" y="6860017"/>
            <a:ext cx="8726736" cy="2398283"/>
          </a:xfrm>
          <a:custGeom>
            <a:avLst/>
            <a:gdLst/>
            <a:ahLst/>
            <a:cxnLst/>
            <a:rect l="l" t="t" r="r" b="b"/>
            <a:pathLst>
              <a:path w="8726736" h="2398283">
                <a:moveTo>
                  <a:pt x="0" y="0"/>
                </a:moveTo>
                <a:lnTo>
                  <a:pt x="8726736" y="0"/>
                </a:lnTo>
                <a:lnTo>
                  <a:pt x="8726736" y="2398283"/>
                </a:lnTo>
                <a:lnTo>
                  <a:pt x="0" y="239828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168551" y="942975"/>
            <a:ext cx="11950898" cy="811532"/>
          </a:xfrm>
          <a:prstGeom prst="rect">
            <a:avLst/>
          </a:prstGeom>
        </p:spPr>
        <p:txBody>
          <a:bodyPr lIns="0" tIns="0" rIns="0" bIns="0" rtlCol="0" anchor="t">
            <a:spAutoFit/>
          </a:bodyPr>
          <a:lstStyle/>
          <a:p>
            <a:pPr algn="ctr">
              <a:lnSpc>
                <a:spcPts val="6719"/>
              </a:lnSpc>
              <a:spcBef>
                <a:spcPct val="0"/>
              </a:spcBef>
            </a:pPr>
            <a:r>
              <a:rPr lang="en-US" sz="4799" b="1">
                <a:solidFill>
                  <a:srgbClr val="FFFFFF"/>
                </a:solidFill>
                <a:latin typeface="Open Sans Bold"/>
                <a:ea typeface="Open Sans Bold"/>
                <a:cs typeface="Open Sans Bold"/>
                <a:sym typeface="Open Sans Bold"/>
              </a:rPr>
              <a:t>SO HOW CAN WE WRITE THIS AS A CODE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1452</Words>
  <Application>Microsoft Office PowerPoint</Application>
  <PresentationFormat>Custom</PresentationFormat>
  <Paragraphs>211</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Open Sans</vt:lpstr>
      <vt:lpstr>Press Start 2P</vt:lpstr>
      <vt:lpstr>Open Sans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5leha 3la Allah</dc:title>
  <cp:lastModifiedBy>Abdulrahman Gomaa Hassan Hassaan Mohamed</cp:lastModifiedBy>
  <cp:revision>3</cp:revision>
  <dcterms:created xsi:type="dcterms:W3CDTF">2006-08-16T00:00:00Z</dcterms:created>
  <dcterms:modified xsi:type="dcterms:W3CDTF">2024-12-31T02:24:28Z</dcterms:modified>
  <dc:identifier>DAGaa6Ynzg0</dc:identifier>
</cp:coreProperties>
</file>